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8.jpg" ContentType="image/pn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 id="257" r:id="rId3"/>
    <p:sldId id="258" r:id="rId4"/>
    <p:sldId id="259"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4FDAB2-B7F8-4A0E-8F07-512E662EAAD7}" v="743" dt="2026-03-03T19:39:12.3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94660"/>
  </p:normalViewPr>
  <p:slideViewPr>
    <p:cSldViewPr snapToGrid="0">
      <p:cViewPr varScale="1">
        <p:scale>
          <a:sx n="56" d="100"/>
          <a:sy n="56" d="100"/>
        </p:scale>
        <p:origin x="1254"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3/3/2026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‹Nº›</a:t>
            </a:fld>
            <a:endParaRPr lang="en-US"/>
          </a:p>
        </p:txBody>
      </p:sp>
    </p:spTree>
    <p:extLst>
      <p:ext uri="{BB962C8B-B14F-4D97-AF65-F5344CB8AC3E}">
        <p14:creationId xmlns:p14="http://schemas.microsoft.com/office/powerpoint/2010/main" val="2667557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3/3/2026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‹Nº›</a:t>
            </a:fld>
            <a:endParaRPr lang="en-US"/>
          </a:p>
        </p:txBody>
      </p:sp>
    </p:spTree>
    <p:extLst>
      <p:ext uri="{BB962C8B-B14F-4D97-AF65-F5344CB8AC3E}">
        <p14:creationId xmlns:p14="http://schemas.microsoft.com/office/powerpoint/2010/main" val="1063031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3/3/2026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‹Nº›</a:t>
            </a:fld>
            <a:endParaRPr lang="en-US"/>
          </a:p>
        </p:txBody>
      </p:sp>
    </p:spTree>
    <p:extLst>
      <p:ext uri="{BB962C8B-B14F-4D97-AF65-F5344CB8AC3E}">
        <p14:creationId xmlns:p14="http://schemas.microsoft.com/office/powerpoint/2010/main" val="25425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3/3/2026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‹Nº›</a:t>
            </a:fld>
            <a:endParaRPr lang="en-US"/>
          </a:p>
        </p:txBody>
      </p:sp>
    </p:spTree>
    <p:extLst>
      <p:ext uri="{BB962C8B-B14F-4D97-AF65-F5344CB8AC3E}">
        <p14:creationId xmlns:p14="http://schemas.microsoft.com/office/powerpoint/2010/main" val="106941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3/3/2026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‹Nº›</a:t>
            </a:fld>
            <a:endParaRPr lang="en-US"/>
          </a:p>
        </p:txBody>
      </p:sp>
    </p:spTree>
    <p:extLst>
      <p:ext uri="{BB962C8B-B14F-4D97-AF65-F5344CB8AC3E}">
        <p14:creationId xmlns:p14="http://schemas.microsoft.com/office/powerpoint/2010/main" val="3358839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3/3/2026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‹Nº›</a:t>
            </a:fld>
            <a:endParaRPr lang="en-US"/>
          </a:p>
        </p:txBody>
      </p:sp>
    </p:spTree>
    <p:extLst>
      <p:ext uri="{BB962C8B-B14F-4D97-AF65-F5344CB8AC3E}">
        <p14:creationId xmlns:p14="http://schemas.microsoft.com/office/powerpoint/2010/main" val="1047829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3/3/2026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‹Nº›</a:t>
            </a:fld>
            <a:endParaRPr lang="en-US"/>
          </a:p>
        </p:txBody>
      </p:sp>
    </p:spTree>
    <p:extLst>
      <p:ext uri="{BB962C8B-B14F-4D97-AF65-F5344CB8AC3E}">
        <p14:creationId xmlns:p14="http://schemas.microsoft.com/office/powerpoint/2010/main" val="3467257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3/3/2026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‹Nº›</a:t>
            </a:fld>
            <a:endParaRPr lang="en-US"/>
          </a:p>
        </p:txBody>
      </p:sp>
    </p:spTree>
    <p:extLst>
      <p:ext uri="{BB962C8B-B14F-4D97-AF65-F5344CB8AC3E}">
        <p14:creationId xmlns:p14="http://schemas.microsoft.com/office/powerpoint/2010/main" val="743053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3/3/2026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‹Nº›</a:t>
            </a:fld>
            <a:endParaRPr lang="en-US"/>
          </a:p>
        </p:txBody>
      </p:sp>
    </p:spTree>
    <p:extLst>
      <p:ext uri="{BB962C8B-B14F-4D97-AF65-F5344CB8AC3E}">
        <p14:creationId xmlns:p14="http://schemas.microsoft.com/office/powerpoint/2010/main" val="2166232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3/3/2026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‹Nº›</a:t>
            </a:fld>
            <a:endParaRPr lang="en-US"/>
          </a:p>
        </p:txBody>
      </p:sp>
    </p:spTree>
    <p:extLst>
      <p:ext uri="{BB962C8B-B14F-4D97-AF65-F5344CB8AC3E}">
        <p14:creationId xmlns:p14="http://schemas.microsoft.com/office/powerpoint/2010/main" val="593271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3/3/2026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‹Nº›</a:t>
            </a:fld>
            <a:endParaRPr lang="en-US"/>
          </a:p>
        </p:txBody>
      </p:sp>
    </p:spTree>
    <p:extLst>
      <p:ext uri="{BB962C8B-B14F-4D97-AF65-F5344CB8AC3E}">
        <p14:creationId xmlns:p14="http://schemas.microsoft.com/office/powerpoint/2010/main" val="642279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3/3/2026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‹Nº›</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415467"/>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s://www.youtube.com/watch?v=LjBWZccA0Tw"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s://bcl.wikipedia.org/wiki/Inglater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a:extLst>
            <a:ext uri="{FF2B5EF4-FFF2-40B4-BE49-F238E27FC236}">
              <a16:creationId xmlns:a16="http://schemas.microsoft.com/office/drawing/2014/main" id="{88DE5439-6272-EEDE-4432-2F5823A6DE1D}"/>
            </a:ext>
          </a:extLst>
        </p:cNvPr>
        <p:cNvGrpSpPr/>
        <p:nvPr/>
      </p:nvGrpSpPr>
      <p:grpSpPr>
        <a:xfrm>
          <a:off x="0" y="0"/>
          <a:ext cx="0" cy="0"/>
          <a:chOff x="0" y="0"/>
          <a:chExt cx="0" cy="0"/>
        </a:xfrm>
      </p:grpSpPr>
      <p:pic>
        <p:nvPicPr>
          <p:cNvPr id="20" name="Imagen 19" descr="Patrón de fondo&#10;&#10;El contenido generado por IA puede ser incorrecto.">
            <a:extLst>
              <a:ext uri="{FF2B5EF4-FFF2-40B4-BE49-F238E27FC236}">
                <a16:creationId xmlns:a16="http://schemas.microsoft.com/office/drawing/2014/main" id="{8EC0697A-E914-44D2-4BD7-34570E58A45E}"/>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22">
            <a:extLst>
              <a:ext uri="{FF2B5EF4-FFF2-40B4-BE49-F238E27FC236}">
                <a16:creationId xmlns:a16="http://schemas.microsoft.com/office/drawing/2014/main" id="{0E640C40-81EC-7C28-560F-C2BD47D28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920C6C9-E67B-951E-07D9-9891B54EF278}"/>
              </a:ext>
            </a:extLst>
          </p:cNvPr>
          <p:cNvSpPr>
            <a:spLocks noGrp="1"/>
          </p:cNvSpPr>
          <p:nvPr>
            <p:ph type="ctrTitle"/>
          </p:nvPr>
        </p:nvSpPr>
        <p:spPr>
          <a:xfrm>
            <a:off x="314323" y="928574"/>
            <a:ext cx="5924551" cy="2575557"/>
          </a:xfrm>
        </p:spPr>
        <p:txBody>
          <a:bodyPr anchor="b">
            <a:normAutofit/>
          </a:bodyPr>
          <a:lstStyle/>
          <a:p>
            <a:r>
              <a:rPr lang="es-CO" b="1" dirty="0"/>
              <a:t>El cartismo y la importancia parlamentaria</a:t>
            </a:r>
          </a:p>
        </p:txBody>
      </p:sp>
      <p:sp>
        <p:nvSpPr>
          <p:cNvPr id="3" name="Subtítulo 2">
            <a:extLst>
              <a:ext uri="{FF2B5EF4-FFF2-40B4-BE49-F238E27FC236}">
                <a16:creationId xmlns:a16="http://schemas.microsoft.com/office/drawing/2014/main" id="{15DBD854-21DC-5132-04DD-E7367D4C2FD9}"/>
              </a:ext>
            </a:extLst>
          </p:cNvPr>
          <p:cNvSpPr>
            <a:spLocks noGrp="1"/>
          </p:cNvSpPr>
          <p:nvPr>
            <p:ph type="subTitle" idx="1"/>
          </p:nvPr>
        </p:nvSpPr>
        <p:spPr>
          <a:xfrm>
            <a:off x="447675" y="3708804"/>
            <a:ext cx="5295900" cy="1436399"/>
          </a:xfrm>
        </p:spPr>
        <p:txBody>
          <a:bodyPr anchor="t">
            <a:noAutofit/>
          </a:bodyPr>
          <a:lstStyle/>
          <a:p>
            <a:pPr algn="ctr"/>
            <a:r>
              <a:rPr lang="es-CO" sz="2800" b="1" dirty="0">
                <a:solidFill>
                  <a:srgbClr val="FF0000"/>
                </a:solidFill>
              </a:rPr>
              <a:t>- Por qué es importante defender los sistemas parlamentarios asalariados - </a:t>
            </a:r>
          </a:p>
        </p:txBody>
      </p:sp>
      <p:cxnSp>
        <p:nvCxnSpPr>
          <p:cNvPr id="25" name="Straight Connector 24">
            <a:extLst>
              <a:ext uri="{FF2B5EF4-FFF2-40B4-BE49-F238E27FC236}">
                <a16:creationId xmlns:a16="http://schemas.microsoft.com/office/drawing/2014/main" id="{3AF8FA2C-415B-F1FB-B8C1-A615E6021E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3" descr="Imagen en blanco y negro&#10;&#10;El contenido generado por IA puede ser incorrecto.">
            <a:extLst>
              <a:ext uri="{FF2B5EF4-FFF2-40B4-BE49-F238E27FC236}">
                <a16:creationId xmlns:a16="http://schemas.microsoft.com/office/drawing/2014/main" id="{28972343-634C-A3AE-9FE0-9F6FEC5CE249}"/>
              </a:ext>
            </a:extLst>
          </p:cNvPr>
          <p:cNvPicPr>
            <a:picLocks noChangeAspect="1"/>
          </p:cNvPicPr>
          <p:nvPr/>
        </p:nvPicPr>
        <p:blipFill>
          <a:blip r:embed="rId3">
            <a:alphaModFix/>
          </a:blip>
          <a:srcRect l="15022" r="-2" b="-2"/>
          <a:stretch>
            <a:fillRect/>
          </a:stretch>
        </p:blipFill>
        <p:spPr>
          <a:xfrm>
            <a:off x="6286500" y="928574"/>
            <a:ext cx="5905502" cy="2173838"/>
          </a:xfrm>
          <a:prstGeom prst="rect">
            <a:avLst/>
          </a:prstGeom>
        </p:spPr>
      </p:pic>
      <p:cxnSp>
        <p:nvCxnSpPr>
          <p:cNvPr id="27" name="Straight Connector 26">
            <a:extLst>
              <a:ext uri="{FF2B5EF4-FFF2-40B4-BE49-F238E27FC236}">
                <a16:creationId xmlns:a16="http://schemas.microsoft.com/office/drawing/2014/main" id="{1EBDB5F7-C0FC-65BD-7C7E-7C6FF6BE7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29337"/>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n 9" descr="Un dibujo de una persona&#10;&#10;El contenido generado por IA puede ser incorrecto.">
            <a:extLst>
              <a:ext uri="{FF2B5EF4-FFF2-40B4-BE49-F238E27FC236}">
                <a16:creationId xmlns:a16="http://schemas.microsoft.com/office/drawing/2014/main" id="{8FD10FC6-C5F4-C558-1486-6F01D0D38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937" y="3050121"/>
            <a:ext cx="5715000" cy="3547561"/>
          </a:xfrm>
          <a:prstGeom prst="rect">
            <a:avLst/>
          </a:prstGeom>
        </p:spPr>
      </p:pic>
      <p:sp>
        <p:nvSpPr>
          <p:cNvPr id="14" name="Subtítulo 2">
            <a:extLst>
              <a:ext uri="{FF2B5EF4-FFF2-40B4-BE49-F238E27FC236}">
                <a16:creationId xmlns:a16="http://schemas.microsoft.com/office/drawing/2014/main" id="{F0F3A079-3390-4CF2-1EE4-DD3BBBA33E1A}"/>
              </a:ext>
            </a:extLst>
          </p:cNvPr>
          <p:cNvSpPr txBox="1">
            <a:spLocks/>
          </p:cNvSpPr>
          <p:nvPr/>
        </p:nvSpPr>
        <p:spPr>
          <a:xfrm>
            <a:off x="766407" y="5434767"/>
            <a:ext cx="4658436" cy="566834"/>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s-CO" b="1" dirty="0"/>
              <a:t>Andrés Cardona – Comunicador Unión</a:t>
            </a:r>
          </a:p>
        </p:txBody>
      </p:sp>
    </p:spTree>
    <p:extLst>
      <p:ext uri="{BB962C8B-B14F-4D97-AF65-F5344CB8AC3E}">
        <p14:creationId xmlns:p14="http://schemas.microsoft.com/office/powerpoint/2010/main" val="141524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7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B6301-C78C-6D83-8D30-87F78166E89F}"/>
              </a:ext>
            </a:extLst>
          </p:cNvPr>
          <p:cNvSpPr>
            <a:spLocks noGrp="1"/>
          </p:cNvSpPr>
          <p:nvPr>
            <p:ph type="title"/>
          </p:nvPr>
        </p:nvSpPr>
        <p:spPr/>
        <p:txBody>
          <a:bodyPr/>
          <a:lstStyle/>
          <a:p>
            <a:endParaRPr lang="es-CO"/>
          </a:p>
        </p:txBody>
      </p:sp>
      <p:pic>
        <p:nvPicPr>
          <p:cNvPr id="15" name="Marcador de contenido 14" descr="Imagen que contiene hombre, parado, joven, paraguas&#10;&#10;El contenido generado por IA puede ser incorrecto.">
            <a:extLst>
              <a:ext uri="{FF2B5EF4-FFF2-40B4-BE49-F238E27FC236}">
                <a16:creationId xmlns:a16="http://schemas.microsoft.com/office/drawing/2014/main" id="{8FE76E5A-85B6-46A0-2367-53FE0FF636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1416" y="2222500"/>
            <a:ext cx="6649155" cy="3740150"/>
          </a:xfrm>
          <a:prstGeom prst="rect">
            <a:avLst/>
          </a:prstGeom>
        </p:spPr>
      </p:pic>
      <p:pic>
        <p:nvPicPr>
          <p:cNvPr id="4" name="Marcador de contenido 3" descr="Patrón de fondo&#10;&#10;El contenido generado por IA puede ser incorrecto.">
            <a:extLst>
              <a:ext uri="{FF2B5EF4-FFF2-40B4-BE49-F238E27FC236}">
                <a16:creationId xmlns:a16="http://schemas.microsoft.com/office/drawing/2014/main" id="{B8C37894-8848-B1E3-F4E8-14C893F31A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1979" cy="7051400"/>
          </a:xfrm>
          <a:prstGeom prst="rect">
            <a:avLst/>
          </a:prstGeom>
        </p:spPr>
      </p:pic>
      <p:sp>
        <p:nvSpPr>
          <p:cNvPr id="10" name="CuadroTexto 9">
            <a:extLst>
              <a:ext uri="{FF2B5EF4-FFF2-40B4-BE49-F238E27FC236}">
                <a16:creationId xmlns:a16="http://schemas.microsoft.com/office/drawing/2014/main" id="{BB430626-0243-7356-21D1-2DAB4AEBCBFE}"/>
              </a:ext>
            </a:extLst>
          </p:cNvPr>
          <p:cNvSpPr txBox="1"/>
          <p:nvPr/>
        </p:nvSpPr>
        <p:spPr>
          <a:xfrm>
            <a:off x="441845" y="238396"/>
            <a:ext cx="6890610" cy="6494085"/>
          </a:xfrm>
          <a:prstGeom prst="rect">
            <a:avLst/>
          </a:prstGeom>
          <a:noFill/>
        </p:spPr>
        <p:txBody>
          <a:bodyPr wrap="square">
            <a:spAutoFit/>
          </a:bodyPr>
          <a:lstStyle/>
          <a:p>
            <a:pPr algn="just"/>
            <a:r>
              <a:rPr lang="es-ES" sz="3200" dirty="0">
                <a:latin typeface="Aptos Display" panose="020B0004020202020204" pitchFamily="34" charset="0"/>
              </a:rPr>
              <a:t>El cartismo </a:t>
            </a:r>
            <a:r>
              <a:rPr lang="es-ES" sz="3200" b="1" dirty="0">
                <a:latin typeface="Aptos Display" panose="020B0004020202020204" pitchFamily="34" charset="0"/>
              </a:rPr>
              <a:t>movilizó a la mayoría de los trabajadores </a:t>
            </a:r>
            <a:r>
              <a:rPr lang="es-ES" sz="3200" dirty="0">
                <a:latin typeface="Aptos Display" panose="020B0004020202020204" pitchFamily="34" charset="0"/>
              </a:rPr>
              <a:t>y de las clases populares con un </a:t>
            </a:r>
            <a:r>
              <a:rPr lang="es-ES" sz="3200" b="1" dirty="0">
                <a:solidFill>
                  <a:srgbClr val="FF0000"/>
                </a:solidFill>
                <a:latin typeface="Aptos Display" panose="020B0004020202020204" pitchFamily="34" charset="0"/>
              </a:rPr>
              <a:t>objetivo político claro: la democratización del Estado. </a:t>
            </a:r>
          </a:p>
          <a:p>
            <a:pPr algn="just"/>
            <a:r>
              <a:rPr lang="es-ES" sz="3200" dirty="0">
                <a:latin typeface="Aptos Display" panose="020B0004020202020204" pitchFamily="34" charset="0"/>
              </a:rPr>
              <a:t>La primera petición al Parlamento que se hizo por el movimiento se presentó en 1839, </a:t>
            </a:r>
            <a:r>
              <a:rPr lang="es-ES" sz="3200" b="1" dirty="0">
                <a:solidFill>
                  <a:srgbClr val="FF0000"/>
                </a:solidFill>
                <a:latin typeface="Aptos Display" panose="020B0004020202020204" pitchFamily="34" charset="0"/>
              </a:rPr>
              <a:t>respaldada por más de un millón de firmas. </a:t>
            </a:r>
          </a:p>
          <a:p>
            <a:pPr algn="just"/>
            <a:r>
              <a:rPr lang="es-ES" sz="3200" dirty="0">
                <a:latin typeface="Aptos Display" panose="020B0004020202020204" pitchFamily="34" charset="0"/>
              </a:rPr>
              <a:t>El Parlamento británico rechazó por tres veces las peticiones y </a:t>
            </a:r>
            <a:r>
              <a:rPr lang="es-ES" sz="3200" b="1" dirty="0">
                <a:latin typeface="Aptos Display" panose="020B0004020202020204" pitchFamily="34" charset="0"/>
              </a:rPr>
              <a:t>el gobierno reprimió con dureza las huelgas e intentos de insurrección </a:t>
            </a:r>
            <a:r>
              <a:rPr lang="es-ES" sz="3200" dirty="0">
                <a:latin typeface="Aptos Display" panose="020B0004020202020204" pitchFamily="34" charset="0"/>
              </a:rPr>
              <a:t>de los sectores más fuertes del cartismo.</a:t>
            </a:r>
            <a:endParaRPr lang="es-CO" sz="3200" dirty="0">
              <a:latin typeface="Aptos Display" panose="020B0004020202020204" pitchFamily="34" charset="0"/>
            </a:endParaRPr>
          </a:p>
        </p:txBody>
      </p:sp>
      <p:sp>
        <p:nvSpPr>
          <p:cNvPr id="11" name="Título 1">
            <a:extLst>
              <a:ext uri="{FF2B5EF4-FFF2-40B4-BE49-F238E27FC236}">
                <a16:creationId xmlns:a16="http://schemas.microsoft.com/office/drawing/2014/main" id="{2E0BC1D0-BCD1-E58C-6B71-E57978003144}"/>
              </a:ext>
            </a:extLst>
          </p:cNvPr>
          <p:cNvSpPr txBox="1">
            <a:spLocks/>
          </p:cNvSpPr>
          <p:nvPr/>
        </p:nvSpPr>
        <p:spPr>
          <a:xfrm>
            <a:off x="7591246" y="1796810"/>
            <a:ext cx="4336935" cy="66357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s-CO" sz="3200" b="1" dirty="0"/>
              <a:t>Logros del cartismo</a:t>
            </a:r>
          </a:p>
        </p:txBody>
      </p:sp>
      <p:pic>
        <p:nvPicPr>
          <p:cNvPr id="17" name="Imagen 16" descr="Imagen que contiene hombre, parado, joven, paraguas&#10;&#10;El contenido generado por IA puede ser incorrecto.">
            <a:extLst>
              <a:ext uri="{FF2B5EF4-FFF2-40B4-BE49-F238E27FC236}">
                <a16:creationId xmlns:a16="http://schemas.microsoft.com/office/drawing/2014/main" id="{DD274C2B-1771-B0FD-166B-B88E56E06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4882" y="2833777"/>
            <a:ext cx="4777117" cy="2687129"/>
          </a:xfrm>
          <a:prstGeom prst="rect">
            <a:avLst/>
          </a:prstGeom>
        </p:spPr>
      </p:pic>
    </p:spTree>
    <p:extLst>
      <p:ext uri="{BB962C8B-B14F-4D97-AF65-F5344CB8AC3E}">
        <p14:creationId xmlns:p14="http://schemas.microsoft.com/office/powerpoint/2010/main" val="303412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1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 calcmode="lin" valueType="num">
                                      <p:cBhvr>
                                        <p:cTn id="26" dur="1000" fill="hold"/>
                                        <p:tgtEl>
                                          <p:spTgt spid="10">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 calcmode="lin" valueType="num">
                                      <p:cBhvr>
                                        <p:cTn id="33" dur="1000" fill="hold"/>
                                        <p:tgtEl>
                                          <p:spTgt spid="10">
                                            <p:txEl>
                                              <p:pRg st="2" end="2"/>
                                            </p:txEl>
                                          </p:spTgt>
                                        </p:tgtEl>
                                        <p:attrNameLst>
                                          <p:attrName>ppt_w</p:attrName>
                                        </p:attrNameLst>
                                      </p:cBhvr>
                                      <p:tavLst>
                                        <p:tav tm="0">
                                          <p:val>
                                            <p:strVal val="#ppt_w*0.70"/>
                                          </p:val>
                                        </p:tav>
                                        <p:tav tm="100000">
                                          <p:val>
                                            <p:strVal val="#ppt_w"/>
                                          </p:val>
                                        </p:tav>
                                      </p:tavLst>
                                    </p:anim>
                                    <p:anim calcmode="lin" valueType="num">
                                      <p:cBhvr>
                                        <p:cTn id="34" dur="1000" fill="hold"/>
                                        <p:tgtEl>
                                          <p:spTgt spid="10">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49A67C-38C3-4E4A-47C4-E03ABA02E24E}"/>
              </a:ext>
            </a:extLst>
          </p:cNvPr>
          <p:cNvSpPr>
            <a:spLocks noGrp="1"/>
          </p:cNvSpPr>
          <p:nvPr>
            <p:ph type="title"/>
          </p:nvPr>
        </p:nvSpPr>
        <p:spPr/>
        <p:txBody>
          <a:bodyPr/>
          <a:lstStyle/>
          <a:p>
            <a:endParaRPr lang="es-CO"/>
          </a:p>
        </p:txBody>
      </p:sp>
      <p:sp>
        <p:nvSpPr>
          <p:cNvPr id="3" name="Marcador de contenido 2">
            <a:extLst>
              <a:ext uri="{FF2B5EF4-FFF2-40B4-BE49-F238E27FC236}">
                <a16:creationId xmlns:a16="http://schemas.microsoft.com/office/drawing/2014/main" id="{ACB0A976-CA23-D733-0ED7-171D08E7E4C5}"/>
              </a:ext>
            </a:extLst>
          </p:cNvPr>
          <p:cNvSpPr>
            <a:spLocks noGrp="1"/>
          </p:cNvSpPr>
          <p:nvPr>
            <p:ph idx="1"/>
          </p:nvPr>
        </p:nvSpPr>
        <p:spPr/>
        <p:txBody>
          <a:bodyPr/>
          <a:lstStyle/>
          <a:p>
            <a:endParaRPr lang="es-CO"/>
          </a:p>
        </p:txBody>
      </p:sp>
      <p:pic>
        <p:nvPicPr>
          <p:cNvPr id="4" name="Marcador de contenido 3" descr="Patrón de fondo&#10;&#10;El contenido generado por IA puede ser incorrecto.">
            <a:extLst>
              <a:ext uri="{FF2B5EF4-FFF2-40B4-BE49-F238E27FC236}">
                <a16:creationId xmlns:a16="http://schemas.microsoft.com/office/drawing/2014/main" id="{1C430D11-98DF-617D-EC55-2926B0609C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1979" cy="7051400"/>
          </a:xfrm>
          <a:prstGeom prst="rect">
            <a:avLst/>
          </a:prstGeom>
        </p:spPr>
      </p:pic>
      <p:sp>
        <p:nvSpPr>
          <p:cNvPr id="5" name="Título 1">
            <a:extLst>
              <a:ext uri="{FF2B5EF4-FFF2-40B4-BE49-F238E27FC236}">
                <a16:creationId xmlns:a16="http://schemas.microsoft.com/office/drawing/2014/main" id="{014CF2B5-AF1A-A2F5-4971-934C0EC37587}"/>
              </a:ext>
            </a:extLst>
          </p:cNvPr>
          <p:cNvSpPr txBox="1">
            <a:spLocks/>
          </p:cNvSpPr>
          <p:nvPr/>
        </p:nvSpPr>
        <p:spPr>
          <a:xfrm>
            <a:off x="3927520" y="366317"/>
            <a:ext cx="4336935" cy="66357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s-CO" sz="3200" b="1" dirty="0"/>
              <a:t>Logros del cartismo</a:t>
            </a:r>
          </a:p>
        </p:txBody>
      </p:sp>
      <p:sp>
        <p:nvSpPr>
          <p:cNvPr id="9" name="CuadroTexto 8">
            <a:extLst>
              <a:ext uri="{FF2B5EF4-FFF2-40B4-BE49-F238E27FC236}">
                <a16:creationId xmlns:a16="http://schemas.microsoft.com/office/drawing/2014/main" id="{74C18D37-984F-F081-4396-0B150A998663}"/>
              </a:ext>
            </a:extLst>
          </p:cNvPr>
          <p:cNvSpPr txBox="1"/>
          <p:nvPr/>
        </p:nvSpPr>
        <p:spPr>
          <a:xfrm>
            <a:off x="600068" y="1396211"/>
            <a:ext cx="10991840" cy="5016758"/>
          </a:xfrm>
          <a:prstGeom prst="rect">
            <a:avLst/>
          </a:prstGeom>
          <a:noFill/>
        </p:spPr>
        <p:txBody>
          <a:bodyPr wrap="square">
            <a:spAutoFit/>
          </a:bodyPr>
          <a:lstStyle/>
          <a:p>
            <a:pPr algn="just"/>
            <a:r>
              <a:rPr lang="es-ES" sz="2000" dirty="0">
                <a:latin typeface="Aptos Display" panose="020B0004020202020204" pitchFamily="34" charset="0"/>
              </a:rPr>
              <a:t>Los defensores del cartismo pensaban que cuando los trabajadores alcanzasen </a:t>
            </a:r>
            <a:r>
              <a:rPr lang="es-ES" sz="2000" b="1" dirty="0">
                <a:solidFill>
                  <a:srgbClr val="FF0000"/>
                </a:solidFill>
                <a:latin typeface="Aptos Display" panose="020B0004020202020204" pitchFamily="34" charset="0"/>
              </a:rPr>
              <a:t>el poder político,</a:t>
            </a:r>
            <a:r>
              <a:rPr lang="es-ES" sz="2000" dirty="0">
                <a:latin typeface="Aptos Display" panose="020B0004020202020204" pitchFamily="34" charset="0"/>
              </a:rPr>
              <a:t> podrían </a:t>
            </a:r>
            <a:r>
              <a:rPr lang="es-ES" sz="2000" b="1" dirty="0">
                <a:solidFill>
                  <a:srgbClr val="FF0000"/>
                </a:solidFill>
                <a:latin typeface="Aptos Display" panose="020B0004020202020204" pitchFamily="34" charset="0"/>
              </a:rPr>
              <a:t>adecuar las leyes a sus intereses de clase. </a:t>
            </a:r>
          </a:p>
          <a:p>
            <a:pPr algn="just"/>
            <a:endParaRPr lang="es-ES" sz="2000" b="1" dirty="0">
              <a:solidFill>
                <a:srgbClr val="FF0000"/>
              </a:solidFill>
              <a:latin typeface="Aptos Display" panose="020B0004020202020204" pitchFamily="34" charset="0"/>
            </a:endParaRPr>
          </a:p>
          <a:p>
            <a:pPr algn="just"/>
            <a:r>
              <a:rPr lang="es-ES" sz="2000" dirty="0">
                <a:latin typeface="Aptos Display" panose="020B0004020202020204" pitchFamily="34" charset="0"/>
              </a:rPr>
              <a:t>La duración de este movimiento abarcó una década, entre 1838 y 1848, aunque las reuniones del movimiento continuaron hasta 1852. Se manifestó en tres oleadas: 1838, 1842 y 1848.</a:t>
            </a:r>
          </a:p>
          <a:p>
            <a:pPr algn="just"/>
            <a:endParaRPr lang="es-ES" sz="2000" dirty="0">
              <a:latin typeface="Aptos Display" panose="020B0004020202020204" pitchFamily="34" charset="0"/>
            </a:endParaRPr>
          </a:p>
          <a:p>
            <a:pPr algn="just"/>
            <a:r>
              <a:rPr lang="es-ES" sz="2000" b="1" dirty="0">
                <a:latin typeface="Aptos Display" panose="020B0004020202020204" pitchFamily="34" charset="0"/>
              </a:rPr>
              <a:t>Si bien no consiguieron sus objetivos iniciales, los cartistas obtuvieron varios éxitos parciales que fueron considerados logros tan importantes como las peticiones, entre ellos se destacan: reducción de la jornada laboral a 12 horas diarias, luego ese valor descendió a 10 y muy especialmente resultaron buenos a la hora de la concientización de los trabajadores en términos políticos.</a:t>
            </a:r>
          </a:p>
          <a:p>
            <a:pPr algn="just"/>
            <a:endParaRPr lang="es-ES" sz="2000" dirty="0">
              <a:latin typeface="Aptos Display" panose="020B0004020202020204" pitchFamily="34" charset="0"/>
            </a:endParaRPr>
          </a:p>
          <a:p>
            <a:pPr algn="just"/>
            <a:r>
              <a:rPr lang="es-ES" sz="2000" b="1" dirty="0">
                <a:latin typeface="Aptos Display" panose="020B0004020202020204" pitchFamily="34" charset="0"/>
              </a:rPr>
              <a:t>Thomas Burt (1874):</a:t>
            </a:r>
            <a:r>
              <a:rPr lang="es-ES" sz="2000" dirty="0">
                <a:latin typeface="Aptos Display" panose="020B0004020202020204" pitchFamily="34" charset="0"/>
              </a:rPr>
              <a:t> Líder sindical minero, elegido por </a:t>
            </a:r>
            <a:r>
              <a:rPr lang="es-ES" sz="2000" dirty="0" err="1">
                <a:latin typeface="Aptos Display" panose="020B0004020202020204" pitchFamily="34" charset="0"/>
              </a:rPr>
              <a:t>Morpeth</a:t>
            </a:r>
            <a:r>
              <a:rPr lang="es-ES" sz="2000" dirty="0">
                <a:latin typeface="Aptos Display" panose="020B0004020202020204" pitchFamily="34" charset="0"/>
              </a:rPr>
              <a:t>, considerado uno de los primeros trabajadores en el parlamento apoyado por los liberales.</a:t>
            </a:r>
          </a:p>
          <a:p>
            <a:pPr algn="just"/>
            <a:endParaRPr lang="es-ES" sz="2000" dirty="0">
              <a:latin typeface="Aptos Display" panose="020B0004020202020204" pitchFamily="34" charset="0"/>
            </a:endParaRPr>
          </a:p>
          <a:p>
            <a:pPr algn="just"/>
            <a:r>
              <a:rPr lang="es-ES" sz="2000" b="1" dirty="0" err="1">
                <a:latin typeface="Aptos Display" panose="020B0004020202020204" pitchFamily="34" charset="0"/>
              </a:rPr>
              <a:t>Keir</a:t>
            </a:r>
            <a:r>
              <a:rPr lang="es-ES" sz="2000" b="1" dirty="0">
                <a:latin typeface="Aptos Display" panose="020B0004020202020204" pitchFamily="34" charset="0"/>
              </a:rPr>
              <a:t> </a:t>
            </a:r>
            <a:r>
              <a:rPr lang="es-ES" sz="2000" b="1" dirty="0" err="1">
                <a:latin typeface="Aptos Display" panose="020B0004020202020204" pitchFamily="34" charset="0"/>
              </a:rPr>
              <a:t>Hardie</a:t>
            </a:r>
            <a:r>
              <a:rPr lang="es-ES" sz="2000" b="1" dirty="0">
                <a:latin typeface="Aptos Display" panose="020B0004020202020204" pitchFamily="34" charset="0"/>
              </a:rPr>
              <a:t> (1892/1906):</a:t>
            </a:r>
            <a:r>
              <a:rPr lang="es-ES" sz="2000" dirty="0">
                <a:latin typeface="Aptos Display" panose="020B0004020202020204" pitchFamily="34" charset="0"/>
              </a:rPr>
              <a:t> Fundador del Partido Laborista Independiente, a menudo reconocido como el primer líder parlamentario laborista propiamente dicho, con una entrada simbólica previa en 1892. </a:t>
            </a:r>
            <a:endParaRPr lang="es-CO" sz="2000" dirty="0">
              <a:latin typeface="Aptos Display" panose="020B0004020202020204" pitchFamily="34" charset="0"/>
            </a:endParaRPr>
          </a:p>
        </p:txBody>
      </p:sp>
    </p:spTree>
    <p:extLst>
      <p:ext uri="{BB962C8B-B14F-4D97-AF65-F5344CB8AC3E}">
        <p14:creationId xmlns:p14="http://schemas.microsoft.com/office/powerpoint/2010/main" val="138935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2000"/>
                                        <p:tgtEl>
                                          <p:spTgt spid="9">
                                            <p:txEl>
                                              <p:pRg st="0" end="0"/>
                                            </p:txEl>
                                          </p:spTgt>
                                        </p:tgtEl>
                                      </p:cBhvr>
                                    </p:animEffect>
                                    <p:anim calcmode="lin" valueType="num">
                                      <p:cBhvr>
                                        <p:cTn id="15" dur="2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10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2000"/>
                                        <p:tgtEl>
                                          <p:spTgt spid="9">
                                            <p:txEl>
                                              <p:pRg st="4" end="4"/>
                                            </p:txEl>
                                          </p:spTgt>
                                        </p:tgtEl>
                                      </p:cBhvr>
                                    </p:animEffect>
                                    <p:anim calcmode="lin" valueType="num">
                                      <p:cBhvr>
                                        <p:cTn id="29" dur="2000" fill="hold"/>
                                        <p:tgtEl>
                                          <p:spTgt spid="9">
                                            <p:txEl>
                                              <p:pRg st="4" end="4"/>
                                            </p:txEl>
                                          </p:spTgt>
                                        </p:tgtEl>
                                        <p:attrNameLst>
                                          <p:attrName>ppt_w</p:attrName>
                                        </p:attrNameLst>
                                      </p:cBhvr>
                                      <p:tavLst>
                                        <p:tav tm="0" fmla="#ppt_w*sin(2.5*pi*$)">
                                          <p:val>
                                            <p:fltVal val="0"/>
                                          </p:val>
                                        </p:tav>
                                        <p:tav tm="100000">
                                          <p:val>
                                            <p:fltVal val="1"/>
                                          </p:val>
                                        </p:tav>
                                      </p:tavLst>
                                    </p:anim>
                                    <p:anim calcmode="lin" valueType="num">
                                      <p:cBhvr>
                                        <p:cTn id="30" dur="2000" fill="hold"/>
                                        <p:tgtEl>
                                          <p:spTgt spid="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 calcmode="lin" valueType="num">
                                      <p:cBhvr>
                                        <p:cTn id="35" dur="1000" fill="hold"/>
                                        <p:tgtEl>
                                          <p:spTgt spid="9">
                                            <p:txEl>
                                              <p:pRg st="6" end="6"/>
                                            </p:txEl>
                                          </p:spTgt>
                                        </p:tgtEl>
                                        <p:attrNameLst>
                                          <p:attrName>ppt_w</p:attrName>
                                        </p:attrNameLst>
                                      </p:cBhvr>
                                      <p:tavLst>
                                        <p:tav tm="0">
                                          <p:val>
                                            <p:strVal val="#ppt_w*0.70"/>
                                          </p:val>
                                        </p:tav>
                                        <p:tav tm="100000">
                                          <p:val>
                                            <p:strVal val="#ppt_w"/>
                                          </p:val>
                                        </p:tav>
                                      </p:tavLst>
                                    </p:anim>
                                    <p:anim calcmode="lin" valueType="num">
                                      <p:cBhvr>
                                        <p:cTn id="36" dur="1000" fill="hold"/>
                                        <p:tgtEl>
                                          <p:spTgt spid="9">
                                            <p:txEl>
                                              <p:pRg st="6" end="6"/>
                                            </p:txEl>
                                          </p:spTgt>
                                        </p:tgtEl>
                                        <p:attrNameLst>
                                          <p:attrName>ppt_h</p:attrName>
                                        </p:attrNameLst>
                                      </p:cBhvr>
                                      <p:tavLst>
                                        <p:tav tm="0">
                                          <p:val>
                                            <p:strVal val="#ppt_h"/>
                                          </p:val>
                                        </p:tav>
                                        <p:tav tm="100000">
                                          <p:val>
                                            <p:strVal val="#ppt_h"/>
                                          </p:val>
                                        </p:tav>
                                      </p:tavLst>
                                    </p:anim>
                                    <p:animEffect transition="in" filter="fade">
                                      <p:cBhvr>
                                        <p:cTn id="37" dur="10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 calcmode="lin" valueType="num">
                                      <p:cBhvr>
                                        <p:cTn id="42" dur="1000" fill="hold"/>
                                        <p:tgtEl>
                                          <p:spTgt spid="9">
                                            <p:txEl>
                                              <p:pRg st="8" end="8"/>
                                            </p:txEl>
                                          </p:spTgt>
                                        </p:tgtEl>
                                        <p:attrNameLst>
                                          <p:attrName>ppt_w</p:attrName>
                                        </p:attrNameLst>
                                      </p:cBhvr>
                                      <p:tavLst>
                                        <p:tav tm="0">
                                          <p:val>
                                            <p:strVal val="#ppt_w*0.70"/>
                                          </p:val>
                                        </p:tav>
                                        <p:tav tm="100000">
                                          <p:val>
                                            <p:strVal val="#ppt_w"/>
                                          </p:val>
                                        </p:tav>
                                      </p:tavLst>
                                    </p:anim>
                                    <p:anim calcmode="lin" valueType="num">
                                      <p:cBhvr>
                                        <p:cTn id="43" dur="1000" fill="hold"/>
                                        <p:tgtEl>
                                          <p:spTgt spid="9">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C68E86-0945-87D4-08F8-44D8E5C71775}"/>
              </a:ext>
            </a:extLst>
          </p:cNvPr>
          <p:cNvSpPr>
            <a:spLocks noGrp="1"/>
          </p:cNvSpPr>
          <p:nvPr>
            <p:ph type="title"/>
          </p:nvPr>
        </p:nvSpPr>
        <p:spPr/>
        <p:txBody>
          <a:bodyPr/>
          <a:lstStyle/>
          <a:p>
            <a:endParaRPr lang="es-CO"/>
          </a:p>
        </p:txBody>
      </p:sp>
      <p:pic>
        <p:nvPicPr>
          <p:cNvPr id="4" name="Marcador de contenido 3" descr="Patrón de fondo&#10;&#10;El contenido generado por IA puede ser incorrecto.">
            <a:extLst>
              <a:ext uri="{FF2B5EF4-FFF2-40B4-BE49-F238E27FC236}">
                <a16:creationId xmlns:a16="http://schemas.microsoft.com/office/drawing/2014/main" id="{E90BD831-BA4A-D9E2-96B1-66AED0FA8D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 y="0"/>
            <a:ext cx="12191979" cy="7051400"/>
          </a:xfrm>
          <a:prstGeom prst="rect">
            <a:avLst/>
          </a:prstGeom>
        </p:spPr>
      </p:pic>
      <p:sp>
        <p:nvSpPr>
          <p:cNvPr id="8" name="CuadroTexto 7">
            <a:extLst>
              <a:ext uri="{FF2B5EF4-FFF2-40B4-BE49-F238E27FC236}">
                <a16:creationId xmlns:a16="http://schemas.microsoft.com/office/drawing/2014/main" id="{7A8DF066-10A1-2719-D2AA-074481C7BF0E}"/>
              </a:ext>
            </a:extLst>
          </p:cNvPr>
          <p:cNvSpPr txBox="1"/>
          <p:nvPr/>
        </p:nvSpPr>
        <p:spPr>
          <a:xfrm>
            <a:off x="487406" y="1110180"/>
            <a:ext cx="4802643" cy="5324535"/>
          </a:xfrm>
          <a:prstGeom prst="rect">
            <a:avLst/>
          </a:prstGeom>
          <a:noFill/>
        </p:spPr>
        <p:txBody>
          <a:bodyPr wrap="square">
            <a:spAutoFit/>
          </a:bodyPr>
          <a:lstStyle/>
          <a:p>
            <a:pPr algn="just"/>
            <a:r>
              <a:rPr lang="es-ES" sz="2000" dirty="0">
                <a:latin typeface="Aptos Display" panose="020B0004020202020204" pitchFamily="34" charset="0"/>
              </a:rPr>
              <a:t>Aunque el cartismo como movimiento no logró sus peticiones, tampoco fue un fracaso. </a:t>
            </a:r>
          </a:p>
          <a:p>
            <a:pPr algn="just"/>
            <a:r>
              <a:rPr lang="es-ES" sz="2000" dirty="0">
                <a:latin typeface="Aptos Display" panose="020B0004020202020204" pitchFamily="34" charset="0"/>
              </a:rPr>
              <a:t>Se trató de una experiencia importante para la clase obrera que a partir de este momento </a:t>
            </a:r>
            <a:r>
              <a:rPr lang="es-ES" sz="2000" b="1" dirty="0">
                <a:solidFill>
                  <a:srgbClr val="FF0000"/>
                </a:solidFill>
                <a:latin typeface="Aptos Display" panose="020B0004020202020204" pitchFamily="34" charset="0"/>
              </a:rPr>
              <a:t>empezaría a exigir mejores condiciones, consciente del destacado rol que ocupaban dentro de la sociedad, </a:t>
            </a:r>
            <a:r>
              <a:rPr lang="es-ES" sz="2000" dirty="0">
                <a:latin typeface="Aptos Display" panose="020B0004020202020204" pitchFamily="34" charset="0"/>
              </a:rPr>
              <a:t>y que empezaría a apoyarse en las clases medias, ya que después de esta experiencia se dieron cuenta de que no podrían conseguir las reformas políticas necesarias para democratizar el sistema inglés sin su apoyo.</a:t>
            </a:r>
          </a:p>
          <a:p>
            <a:pPr algn="just"/>
            <a:r>
              <a:rPr lang="es-ES" sz="2000" b="1" dirty="0">
                <a:solidFill>
                  <a:srgbClr val="FF0000"/>
                </a:solidFill>
                <a:latin typeface="Aptos Display" panose="020B0004020202020204" pitchFamily="34" charset="0"/>
              </a:rPr>
              <a:t>Con el tiempo, cinco de las reivindicaciones cartistas fueron incorporadas a la vida política británica, excepto las elecciones anuales al parlamento que continuó hasta 1848.</a:t>
            </a:r>
            <a:endParaRPr lang="es-CO" sz="2000" b="1" dirty="0">
              <a:solidFill>
                <a:srgbClr val="FF0000"/>
              </a:solidFill>
              <a:latin typeface="Aptos Display" panose="020B0004020202020204" pitchFamily="34" charset="0"/>
            </a:endParaRPr>
          </a:p>
        </p:txBody>
      </p:sp>
      <p:sp>
        <p:nvSpPr>
          <p:cNvPr id="9" name="Título 1">
            <a:extLst>
              <a:ext uri="{FF2B5EF4-FFF2-40B4-BE49-F238E27FC236}">
                <a16:creationId xmlns:a16="http://schemas.microsoft.com/office/drawing/2014/main" id="{8580748B-DC96-E38E-B28B-05B646A8AFB8}"/>
              </a:ext>
            </a:extLst>
          </p:cNvPr>
          <p:cNvSpPr txBox="1">
            <a:spLocks/>
          </p:cNvSpPr>
          <p:nvPr/>
        </p:nvSpPr>
        <p:spPr>
          <a:xfrm>
            <a:off x="3877799" y="423285"/>
            <a:ext cx="4336935" cy="66357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s-CO" sz="3200" b="1" dirty="0"/>
              <a:t>Logros del cartismo</a:t>
            </a:r>
          </a:p>
        </p:txBody>
      </p:sp>
      <p:sp>
        <p:nvSpPr>
          <p:cNvPr id="13" name="CuadroTexto 12">
            <a:extLst>
              <a:ext uri="{FF2B5EF4-FFF2-40B4-BE49-F238E27FC236}">
                <a16:creationId xmlns:a16="http://schemas.microsoft.com/office/drawing/2014/main" id="{8EE184B1-E109-E13A-F33A-A8F23244E385}"/>
              </a:ext>
            </a:extLst>
          </p:cNvPr>
          <p:cNvSpPr txBox="1"/>
          <p:nvPr/>
        </p:nvSpPr>
        <p:spPr>
          <a:xfrm>
            <a:off x="5691735" y="5894300"/>
            <a:ext cx="6400800" cy="830997"/>
          </a:xfrm>
          <a:prstGeom prst="rect">
            <a:avLst/>
          </a:prstGeom>
          <a:noFill/>
        </p:spPr>
        <p:txBody>
          <a:bodyPr wrap="square">
            <a:spAutoFit/>
          </a:bodyPr>
          <a:lstStyle/>
          <a:p>
            <a:r>
              <a:rPr lang="es-CO" sz="2400" dirty="0">
                <a:latin typeface="Aptos Display" panose="020B0004020202020204" pitchFamily="34" charset="0"/>
              </a:rPr>
              <a:t>La Gran Marcha Cartista en </a:t>
            </a:r>
            <a:r>
              <a:rPr lang="es-CO" sz="2400" dirty="0" err="1">
                <a:latin typeface="Aptos Display" panose="020B0004020202020204" pitchFamily="34" charset="0"/>
              </a:rPr>
              <a:t>Kennington</a:t>
            </a:r>
            <a:r>
              <a:rPr lang="es-CO" sz="2400" dirty="0">
                <a:latin typeface="Aptos Display" panose="020B0004020202020204" pitchFamily="34" charset="0"/>
              </a:rPr>
              <a:t> </a:t>
            </a:r>
            <a:r>
              <a:rPr lang="es-CO" sz="2400" dirty="0" err="1">
                <a:latin typeface="Aptos Display" panose="020B0004020202020204" pitchFamily="34" charset="0"/>
              </a:rPr>
              <a:t>Common</a:t>
            </a:r>
            <a:r>
              <a:rPr lang="es-CO" sz="2400" dirty="0">
                <a:latin typeface="Aptos Display" panose="020B0004020202020204" pitchFamily="34" charset="0"/>
              </a:rPr>
              <a:t>. Abril 10 de 1848.</a:t>
            </a:r>
          </a:p>
        </p:txBody>
      </p:sp>
      <p:pic>
        <p:nvPicPr>
          <p:cNvPr id="17" name="Marcador de contenido 16" descr="Foto en blanco y negro de una multitud de gente&#10;&#10;El contenido generado por IA puede ser incorrecto.">
            <a:extLst>
              <a:ext uri="{FF2B5EF4-FFF2-40B4-BE49-F238E27FC236}">
                <a16:creationId xmlns:a16="http://schemas.microsoft.com/office/drawing/2014/main" id="{A0C47C69-C854-1241-A195-C33632133C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98697" y="1108107"/>
            <a:ext cx="6484655" cy="4641785"/>
          </a:xfrm>
          <a:prstGeom prst="rect">
            <a:avLst/>
          </a:prstGeom>
        </p:spPr>
      </p:pic>
    </p:spTree>
    <p:extLst>
      <p:ext uri="{BB962C8B-B14F-4D97-AF65-F5344CB8AC3E}">
        <p14:creationId xmlns:p14="http://schemas.microsoft.com/office/powerpoint/2010/main" val="81365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anim calcmode="lin" valueType="num">
                                      <p:cBhvr>
                                        <p:cTn id="15" dur="2000" fill="hold"/>
                                        <p:tgtEl>
                                          <p:spTgt spid="17"/>
                                        </p:tgtEl>
                                        <p:attrNameLst>
                                          <p:attrName>ppt_w</p:attrName>
                                        </p:attrNameLst>
                                      </p:cBhvr>
                                      <p:tavLst>
                                        <p:tav tm="0" fmla="#ppt_w*sin(2.5*pi*$)">
                                          <p:val>
                                            <p:fltVal val="0"/>
                                          </p:val>
                                        </p:tav>
                                        <p:tav tm="100000">
                                          <p:val>
                                            <p:fltVal val="1"/>
                                          </p:val>
                                        </p:tav>
                                      </p:tavLst>
                                    </p:anim>
                                    <p:anim calcmode="lin" valueType="num">
                                      <p:cBhvr>
                                        <p:cTn id="16"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p:cTn id="27"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28"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29" dur="1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fade">
                                      <p:cBhvr>
                                        <p:cTn id="34" dur="2000"/>
                                        <p:tgtEl>
                                          <p:spTgt spid="8">
                                            <p:txEl>
                                              <p:pRg st="1" end="1"/>
                                            </p:txEl>
                                          </p:spTgt>
                                        </p:tgtEl>
                                      </p:cBhvr>
                                    </p:animEffect>
                                    <p:anim calcmode="lin" valueType="num">
                                      <p:cBhvr>
                                        <p:cTn id="35" dur="2000" fill="hold"/>
                                        <p:tgtEl>
                                          <p:spTgt spid="8">
                                            <p:txEl>
                                              <p:pRg st="1" end="1"/>
                                            </p:txEl>
                                          </p:spTgt>
                                        </p:tgtEl>
                                        <p:attrNameLst>
                                          <p:attrName>ppt_w</p:attrName>
                                        </p:attrNameLst>
                                      </p:cBhvr>
                                      <p:tavLst>
                                        <p:tav tm="0" fmla="#ppt_w*sin(2.5*pi*$)">
                                          <p:val>
                                            <p:fltVal val="0"/>
                                          </p:val>
                                        </p:tav>
                                        <p:tav tm="100000">
                                          <p:val>
                                            <p:fltVal val="1"/>
                                          </p:val>
                                        </p:tav>
                                      </p:tavLst>
                                    </p:anim>
                                    <p:anim calcmode="lin" valueType="num">
                                      <p:cBhvr>
                                        <p:cTn id="36" dur="20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 calcmode="lin" valueType="num">
                                      <p:cBhvr>
                                        <p:cTn id="41"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42"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4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143F5E-83D1-2AA7-83F5-8F74477A1345}"/>
              </a:ext>
            </a:extLst>
          </p:cNvPr>
          <p:cNvSpPr>
            <a:spLocks noGrp="1"/>
          </p:cNvSpPr>
          <p:nvPr>
            <p:ph type="title"/>
          </p:nvPr>
        </p:nvSpPr>
        <p:spPr/>
        <p:txBody>
          <a:bodyPr/>
          <a:lstStyle/>
          <a:p>
            <a:endParaRPr lang="es-CO"/>
          </a:p>
        </p:txBody>
      </p:sp>
      <p:pic>
        <p:nvPicPr>
          <p:cNvPr id="4" name="Marcador de contenido 3" descr="Patrón de fondo&#10;&#10;El contenido generado por IA puede ser incorrecto.">
            <a:extLst>
              <a:ext uri="{FF2B5EF4-FFF2-40B4-BE49-F238E27FC236}">
                <a16:creationId xmlns:a16="http://schemas.microsoft.com/office/drawing/2014/main" id="{7750FA02-2485-13EC-1C32-FABFC01B9E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 y="0"/>
            <a:ext cx="12191979" cy="7051400"/>
          </a:xfrm>
          <a:prstGeom prst="rect">
            <a:avLst/>
          </a:prstGeom>
        </p:spPr>
      </p:pic>
      <p:sp>
        <p:nvSpPr>
          <p:cNvPr id="6" name="Título 1">
            <a:extLst>
              <a:ext uri="{FF2B5EF4-FFF2-40B4-BE49-F238E27FC236}">
                <a16:creationId xmlns:a16="http://schemas.microsoft.com/office/drawing/2014/main" id="{1B12CDDC-9AD8-9D8E-FDF0-CE307F857A4F}"/>
              </a:ext>
            </a:extLst>
          </p:cNvPr>
          <p:cNvSpPr txBox="1">
            <a:spLocks/>
          </p:cNvSpPr>
          <p:nvPr/>
        </p:nvSpPr>
        <p:spPr>
          <a:xfrm>
            <a:off x="1345721" y="423285"/>
            <a:ext cx="6970143" cy="70919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s-CO" sz="3200" b="1" dirty="0"/>
              <a:t>La importancia del  cartismo hoy</a:t>
            </a:r>
          </a:p>
        </p:txBody>
      </p:sp>
      <p:sp>
        <p:nvSpPr>
          <p:cNvPr id="7" name="Título 1">
            <a:extLst>
              <a:ext uri="{FF2B5EF4-FFF2-40B4-BE49-F238E27FC236}">
                <a16:creationId xmlns:a16="http://schemas.microsoft.com/office/drawing/2014/main" id="{A725CE02-2E1E-9898-55E3-875F8F10D97F}"/>
              </a:ext>
            </a:extLst>
          </p:cNvPr>
          <p:cNvSpPr txBox="1">
            <a:spLocks/>
          </p:cNvSpPr>
          <p:nvPr/>
        </p:nvSpPr>
        <p:spPr>
          <a:xfrm>
            <a:off x="7856585" y="5797448"/>
            <a:ext cx="4235929" cy="70919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s-CO" sz="3200" b="1" dirty="0"/>
              <a:t>¡Ni un paso atrás!!!</a:t>
            </a:r>
          </a:p>
        </p:txBody>
      </p:sp>
      <p:pic>
        <p:nvPicPr>
          <p:cNvPr id="9" name="Imagen 8" descr="Un hombre con un traje de color negro con letras blancas&#10;&#10;El contenido generado por IA puede ser incorrecto.">
            <a:extLst>
              <a:ext uri="{FF2B5EF4-FFF2-40B4-BE49-F238E27FC236}">
                <a16:creationId xmlns:a16="http://schemas.microsoft.com/office/drawing/2014/main" id="{A9D45164-A6F9-F5E8-9833-3829C6596D82}"/>
              </a:ext>
            </a:extLst>
          </p:cNvPr>
          <p:cNvPicPr>
            <a:picLocks noChangeAspect="1"/>
          </p:cNvPicPr>
          <p:nvPr/>
        </p:nvPicPr>
        <p:blipFill>
          <a:blip r:embed="rId3"/>
          <a:stretch>
            <a:fillRect/>
          </a:stretch>
        </p:blipFill>
        <p:spPr>
          <a:xfrm>
            <a:off x="99486" y="1003298"/>
            <a:ext cx="7316307" cy="5234363"/>
          </a:xfrm>
          <a:prstGeom prst="rect">
            <a:avLst/>
          </a:prstGeom>
        </p:spPr>
      </p:pic>
      <p:sp>
        <p:nvSpPr>
          <p:cNvPr id="16" name="CuadroTexto 15">
            <a:extLst>
              <a:ext uri="{FF2B5EF4-FFF2-40B4-BE49-F238E27FC236}">
                <a16:creationId xmlns:a16="http://schemas.microsoft.com/office/drawing/2014/main" id="{D3F76E06-7BD3-C4F2-8D9D-21F49F943F4C}"/>
              </a:ext>
            </a:extLst>
          </p:cNvPr>
          <p:cNvSpPr txBox="1"/>
          <p:nvPr/>
        </p:nvSpPr>
        <p:spPr>
          <a:xfrm>
            <a:off x="8001109" y="3224018"/>
            <a:ext cx="3390791" cy="646331"/>
          </a:xfrm>
          <a:prstGeom prst="rect">
            <a:avLst/>
          </a:prstGeom>
          <a:noFill/>
        </p:spPr>
        <p:txBody>
          <a:bodyPr wrap="square">
            <a:spAutoFit/>
          </a:bodyPr>
          <a:lstStyle/>
          <a:p>
            <a:r>
              <a:rPr lang="es-CO" dirty="0">
                <a:hlinkClick r:id="rId4"/>
              </a:rPr>
              <a:t>https://www.youtube.com/watch?v=LjBWZccA0Tw</a:t>
            </a:r>
            <a:endParaRPr lang="es-CO" dirty="0"/>
          </a:p>
        </p:txBody>
      </p:sp>
    </p:spTree>
    <p:extLst>
      <p:ext uri="{BB962C8B-B14F-4D97-AF65-F5344CB8AC3E}">
        <p14:creationId xmlns:p14="http://schemas.microsoft.com/office/powerpoint/2010/main" val="255550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8617E5-E38F-6444-0001-512B70C1C511}"/>
              </a:ext>
            </a:extLst>
          </p:cNvPr>
          <p:cNvSpPr>
            <a:spLocks noGrp="1"/>
          </p:cNvSpPr>
          <p:nvPr>
            <p:ph type="title"/>
          </p:nvPr>
        </p:nvSpPr>
        <p:spPr/>
        <p:txBody>
          <a:bodyPr/>
          <a:lstStyle/>
          <a:p>
            <a:endParaRPr lang="es-CO"/>
          </a:p>
        </p:txBody>
      </p:sp>
      <p:sp>
        <p:nvSpPr>
          <p:cNvPr id="3" name="Marcador de contenido 2">
            <a:extLst>
              <a:ext uri="{FF2B5EF4-FFF2-40B4-BE49-F238E27FC236}">
                <a16:creationId xmlns:a16="http://schemas.microsoft.com/office/drawing/2014/main" id="{E98F2F9C-3EFD-B9A0-BAE9-2F2C3D24F294}"/>
              </a:ext>
            </a:extLst>
          </p:cNvPr>
          <p:cNvSpPr>
            <a:spLocks noGrp="1"/>
          </p:cNvSpPr>
          <p:nvPr>
            <p:ph idx="1"/>
          </p:nvPr>
        </p:nvSpPr>
        <p:spPr/>
        <p:txBody>
          <a:bodyPr/>
          <a:lstStyle/>
          <a:p>
            <a:endParaRPr lang="es-CO"/>
          </a:p>
        </p:txBody>
      </p:sp>
      <p:pic>
        <p:nvPicPr>
          <p:cNvPr id="4" name="Marcador de contenido 3" descr="Patrón de fondo&#10;&#10;El contenido generado por IA puede ser incorrecto.">
            <a:extLst>
              <a:ext uri="{FF2B5EF4-FFF2-40B4-BE49-F238E27FC236}">
                <a16:creationId xmlns:a16="http://schemas.microsoft.com/office/drawing/2014/main" id="{219BD1E3-CEED-7843-6ECC-B318A9F784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 y="0"/>
            <a:ext cx="12191979" cy="7051400"/>
          </a:xfrm>
          <a:prstGeom prst="rect">
            <a:avLst/>
          </a:prstGeom>
        </p:spPr>
      </p:pic>
      <p:sp>
        <p:nvSpPr>
          <p:cNvPr id="5" name="Título 1">
            <a:extLst>
              <a:ext uri="{FF2B5EF4-FFF2-40B4-BE49-F238E27FC236}">
                <a16:creationId xmlns:a16="http://schemas.microsoft.com/office/drawing/2014/main" id="{FE95E8B4-BF7D-2123-AE57-E27F4CEB1F4F}"/>
              </a:ext>
            </a:extLst>
          </p:cNvPr>
          <p:cNvSpPr txBox="1">
            <a:spLocks/>
          </p:cNvSpPr>
          <p:nvPr/>
        </p:nvSpPr>
        <p:spPr>
          <a:xfrm>
            <a:off x="1345721" y="423285"/>
            <a:ext cx="6970143" cy="70919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s-CO" sz="3200" b="1" dirty="0"/>
              <a:t>La importancia del  cartismo hoy</a:t>
            </a:r>
          </a:p>
        </p:txBody>
      </p:sp>
      <p:pic>
        <p:nvPicPr>
          <p:cNvPr id="7" name="Imagen 6" descr="Interfaz de usuario gráfica, Texto, Aplicación&#10;&#10;El contenido generado por IA puede ser incorrecto.">
            <a:extLst>
              <a:ext uri="{FF2B5EF4-FFF2-40B4-BE49-F238E27FC236}">
                <a16:creationId xmlns:a16="http://schemas.microsoft.com/office/drawing/2014/main" id="{53843D22-992A-6E88-5FF2-82D4EDDA32F9}"/>
              </a:ext>
            </a:extLst>
          </p:cNvPr>
          <p:cNvPicPr>
            <a:picLocks noChangeAspect="1"/>
          </p:cNvPicPr>
          <p:nvPr/>
        </p:nvPicPr>
        <p:blipFill>
          <a:blip r:embed="rId3"/>
          <a:stretch>
            <a:fillRect/>
          </a:stretch>
        </p:blipFill>
        <p:spPr>
          <a:xfrm>
            <a:off x="180975" y="4203119"/>
            <a:ext cx="5161598" cy="2638266"/>
          </a:xfrm>
          <a:prstGeom prst="rect">
            <a:avLst/>
          </a:prstGeom>
        </p:spPr>
      </p:pic>
      <p:pic>
        <p:nvPicPr>
          <p:cNvPr id="9" name="Imagen 8" descr="Edificio con letrero en frente y tienda al lado&#10;&#10;El contenido generado por IA puede ser incorrecto.">
            <a:extLst>
              <a:ext uri="{FF2B5EF4-FFF2-40B4-BE49-F238E27FC236}">
                <a16:creationId xmlns:a16="http://schemas.microsoft.com/office/drawing/2014/main" id="{16B6C6DF-3A3E-AE59-BDDB-BFB41F271413}"/>
              </a:ext>
            </a:extLst>
          </p:cNvPr>
          <p:cNvPicPr>
            <a:picLocks noChangeAspect="1"/>
          </p:cNvPicPr>
          <p:nvPr/>
        </p:nvPicPr>
        <p:blipFill>
          <a:blip r:embed="rId4"/>
          <a:stretch>
            <a:fillRect/>
          </a:stretch>
        </p:blipFill>
        <p:spPr>
          <a:xfrm>
            <a:off x="325146" y="1132480"/>
            <a:ext cx="4873257" cy="2860624"/>
          </a:xfrm>
          <a:prstGeom prst="rect">
            <a:avLst/>
          </a:prstGeom>
        </p:spPr>
      </p:pic>
      <p:pic>
        <p:nvPicPr>
          <p:cNvPr id="13" name="Imagen 12" descr="Interfaz de usuario gráfica, Texto, Sitio web&#10;&#10;El contenido generado por IA puede ser incorrecto.">
            <a:extLst>
              <a:ext uri="{FF2B5EF4-FFF2-40B4-BE49-F238E27FC236}">
                <a16:creationId xmlns:a16="http://schemas.microsoft.com/office/drawing/2014/main" id="{3DDF1E19-5302-65BF-E4F9-BB14BA3658E0}"/>
              </a:ext>
            </a:extLst>
          </p:cNvPr>
          <p:cNvPicPr>
            <a:picLocks noChangeAspect="1"/>
          </p:cNvPicPr>
          <p:nvPr/>
        </p:nvPicPr>
        <p:blipFill>
          <a:blip r:embed="rId5"/>
          <a:stretch>
            <a:fillRect/>
          </a:stretch>
        </p:blipFill>
        <p:spPr>
          <a:xfrm>
            <a:off x="5946802" y="1340381"/>
            <a:ext cx="5820587" cy="5210902"/>
          </a:xfrm>
          <a:prstGeom prst="rect">
            <a:avLst/>
          </a:prstGeom>
        </p:spPr>
      </p:pic>
      <p:sp>
        <p:nvSpPr>
          <p:cNvPr id="14" name="CuadroTexto 13">
            <a:extLst>
              <a:ext uri="{FF2B5EF4-FFF2-40B4-BE49-F238E27FC236}">
                <a16:creationId xmlns:a16="http://schemas.microsoft.com/office/drawing/2014/main" id="{359C8036-2923-C601-4962-AE6A321416F4}"/>
              </a:ext>
            </a:extLst>
          </p:cNvPr>
          <p:cNvSpPr txBox="1"/>
          <p:nvPr/>
        </p:nvSpPr>
        <p:spPr>
          <a:xfrm rot="20324940">
            <a:off x="-211833" y="3064035"/>
            <a:ext cx="13181953" cy="923330"/>
          </a:xfrm>
          <a:prstGeom prst="rect">
            <a:avLst/>
          </a:prstGeom>
          <a:noFill/>
        </p:spPr>
        <p:txBody>
          <a:bodyPr wrap="square" rtlCol="0">
            <a:spAutoFit/>
          </a:bodyPr>
          <a:lstStyle/>
          <a:p>
            <a:r>
              <a:rPr lang="es-CO" sz="5400" dirty="0">
                <a:solidFill>
                  <a:srgbClr val="FF0000"/>
                </a:solidFill>
                <a:latin typeface="Aptos Black" panose="020F0502020204030204" pitchFamily="34" charset="0"/>
              </a:rPr>
              <a:t>¡POPULISMO A FAVOR DE LAS ÉLITES!!!</a:t>
            </a:r>
          </a:p>
        </p:txBody>
      </p:sp>
    </p:spTree>
    <p:extLst>
      <p:ext uri="{BB962C8B-B14F-4D97-AF65-F5344CB8AC3E}">
        <p14:creationId xmlns:p14="http://schemas.microsoft.com/office/powerpoint/2010/main" val="256912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anim calcmode="lin" valueType="num">
                                      <p:cBhvr>
                                        <p:cTn id="30" dur="2000" fill="hold"/>
                                        <p:tgtEl>
                                          <p:spTgt spid="14"/>
                                        </p:tgtEl>
                                        <p:attrNameLst>
                                          <p:attrName>ppt_w</p:attrName>
                                        </p:attrNameLst>
                                      </p:cBhvr>
                                      <p:tavLst>
                                        <p:tav tm="0" fmla="#ppt_w*sin(2.5*pi*$)">
                                          <p:val>
                                            <p:fltVal val="0"/>
                                          </p:val>
                                        </p:tav>
                                        <p:tav tm="100000">
                                          <p:val>
                                            <p:fltVal val="1"/>
                                          </p:val>
                                        </p:tav>
                                      </p:tavLst>
                                    </p:anim>
                                    <p:anim calcmode="lin" valueType="num">
                                      <p:cBhvr>
                                        <p:cTn id="31"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3" descr="Patrón de fondo&#10;&#10;El contenido generado por IA puede ser incorrecto.">
            <a:extLst>
              <a:ext uri="{FF2B5EF4-FFF2-40B4-BE49-F238E27FC236}">
                <a16:creationId xmlns:a16="http://schemas.microsoft.com/office/drawing/2014/main" id="{961D08F5-547A-6034-D573-0EB012BD86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 y="0"/>
            <a:ext cx="12191979" cy="7051400"/>
          </a:xfrm>
          <a:prstGeom prst="rect">
            <a:avLst/>
          </a:prstGeom>
        </p:spPr>
      </p:pic>
      <p:sp>
        <p:nvSpPr>
          <p:cNvPr id="4" name="Título 1">
            <a:extLst>
              <a:ext uri="{FF2B5EF4-FFF2-40B4-BE49-F238E27FC236}">
                <a16:creationId xmlns:a16="http://schemas.microsoft.com/office/drawing/2014/main" id="{5E86726F-7B6F-3573-9336-FBE84873BA84}"/>
              </a:ext>
            </a:extLst>
          </p:cNvPr>
          <p:cNvSpPr txBox="1">
            <a:spLocks/>
          </p:cNvSpPr>
          <p:nvPr/>
        </p:nvSpPr>
        <p:spPr>
          <a:xfrm>
            <a:off x="5676180" y="1631322"/>
            <a:ext cx="6452560" cy="896725"/>
          </a:xfrm>
          <a:prstGeom prst="rect">
            <a:avLst/>
          </a:prstGeom>
        </p:spPr>
        <p:txBody>
          <a:bodyPr vert="horz" lIns="91440" tIns="45720" rIns="91440" bIns="45720" rtlCol="0" anchor="t">
            <a:normAutofit fontScale="92500"/>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s-CO" sz="3200" b="1" dirty="0"/>
              <a:t>La importancia del  cartismo hoy</a:t>
            </a:r>
          </a:p>
        </p:txBody>
      </p:sp>
      <p:pic>
        <p:nvPicPr>
          <p:cNvPr id="8" name="Imagen 7" descr="Texto&#10;&#10;El contenido generado por IA puede ser incorrecto.">
            <a:extLst>
              <a:ext uri="{FF2B5EF4-FFF2-40B4-BE49-F238E27FC236}">
                <a16:creationId xmlns:a16="http://schemas.microsoft.com/office/drawing/2014/main" id="{27D425C0-BC55-238E-3C45-2ED8229BA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20" y="89882"/>
            <a:ext cx="5486400" cy="6858000"/>
          </a:xfrm>
          <a:prstGeom prst="rect">
            <a:avLst/>
          </a:prstGeom>
        </p:spPr>
      </p:pic>
    </p:spTree>
    <p:extLst>
      <p:ext uri="{BB962C8B-B14F-4D97-AF65-F5344CB8AC3E}">
        <p14:creationId xmlns:p14="http://schemas.microsoft.com/office/powerpoint/2010/main" val="124967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66215A-F99A-02A2-0713-C7BA91F2CA2F}"/>
              </a:ext>
            </a:extLst>
          </p:cNvPr>
          <p:cNvSpPr>
            <a:spLocks noGrp="1"/>
          </p:cNvSpPr>
          <p:nvPr>
            <p:ph type="title"/>
          </p:nvPr>
        </p:nvSpPr>
        <p:spPr/>
        <p:txBody>
          <a:bodyPr/>
          <a:lstStyle/>
          <a:p>
            <a:endParaRPr lang="es-CO"/>
          </a:p>
        </p:txBody>
      </p:sp>
      <p:pic>
        <p:nvPicPr>
          <p:cNvPr id="6" name="Marcador de contenido 3" descr="Patrón de fondo&#10;&#10;El contenido generado por IA puede ser incorrecto.">
            <a:extLst>
              <a:ext uri="{FF2B5EF4-FFF2-40B4-BE49-F238E27FC236}">
                <a16:creationId xmlns:a16="http://schemas.microsoft.com/office/drawing/2014/main" id="{4318EBB4-E574-ABE3-8973-0F94D7123B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 y="-96700"/>
            <a:ext cx="12191979" cy="7051400"/>
          </a:xfrm>
          <a:prstGeom prst="rect">
            <a:avLst/>
          </a:prstGeom>
        </p:spPr>
      </p:pic>
      <p:pic>
        <p:nvPicPr>
          <p:cNvPr id="5" name="Marcador de contenido 4" descr="Imagen que contiene firmar, foto, parada, gente&#10;&#10;El contenido generado por IA puede ser incorrecto.">
            <a:extLst>
              <a:ext uri="{FF2B5EF4-FFF2-40B4-BE49-F238E27FC236}">
                <a16:creationId xmlns:a16="http://schemas.microsoft.com/office/drawing/2014/main" id="{379567F1-91D4-00F5-AAA0-20E3212543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673" y="68082"/>
            <a:ext cx="5501806" cy="6828909"/>
          </a:xfrm>
          <a:prstGeom prst="rect">
            <a:avLst/>
          </a:prstGeom>
        </p:spPr>
      </p:pic>
      <p:sp>
        <p:nvSpPr>
          <p:cNvPr id="9" name="CuadroTexto 8">
            <a:extLst>
              <a:ext uri="{FF2B5EF4-FFF2-40B4-BE49-F238E27FC236}">
                <a16:creationId xmlns:a16="http://schemas.microsoft.com/office/drawing/2014/main" id="{77A6B632-095E-8C4D-36EC-868895DDBFFD}"/>
              </a:ext>
            </a:extLst>
          </p:cNvPr>
          <p:cNvSpPr txBox="1"/>
          <p:nvPr/>
        </p:nvSpPr>
        <p:spPr>
          <a:xfrm>
            <a:off x="6046267" y="1314269"/>
            <a:ext cx="5989559" cy="1077218"/>
          </a:xfrm>
          <a:prstGeom prst="rect">
            <a:avLst/>
          </a:prstGeom>
          <a:noFill/>
        </p:spPr>
        <p:txBody>
          <a:bodyPr wrap="square" rtlCol="0">
            <a:spAutoFit/>
          </a:bodyPr>
          <a:lstStyle/>
          <a:p>
            <a:pPr algn="ctr"/>
            <a:r>
              <a:rPr lang="es-CO" sz="3200" b="1" dirty="0">
                <a:latin typeface="Aptos Display" panose="020B0004020202020204" pitchFamily="34" charset="0"/>
              </a:rPr>
              <a:t>Debemos tomarnos el Congreso de Colombia como pueblo obrero</a:t>
            </a:r>
          </a:p>
        </p:txBody>
      </p:sp>
      <p:sp>
        <p:nvSpPr>
          <p:cNvPr id="8" name="CuadroTexto 7">
            <a:extLst>
              <a:ext uri="{FF2B5EF4-FFF2-40B4-BE49-F238E27FC236}">
                <a16:creationId xmlns:a16="http://schemas.microsoft.com/office/drawing/2014/main" id="{5E5CD363-164E-A0D8-4903-ECB461B53A95}"/>
              </a:ext>
            </a:extLst>
          </p:cNvPr>
          <p:cNvSpPr txBox="1"/>
          <p:nvPr/>
        </p:nvSpPr>
        <p:spPr>
          <a:xfrm>
            <a:off x="8435630" y="3999609"/>
            <a:ext cx="3736267" cy="1538883"/>
          </a:xfrm>
          <a:prstGeom prst="rect">
            <a:avLst/>
          </a:prstGeom>
          <a:noFill/>
        </p:spPr>
        <p:txBody>
          <a:bodyPr wrap="square" rtlCol="0">
            <a:spAutoFit/>
          </a:bodyPr>
          <a:lstStyle/>
          <a:p>
            <a:r>
              <a:rPr lang="es-CO" sz="5400" dirty="0">
                <a:solidFill>
                  <a:srgbClr val="FF0000"/>
                </a:solidFill>
              </a:rPr>
              <a:t>Cámara 95 </a:t>
            </a:r>
          </a:p>
          <a:p>
            <a:endParaRPr lang="es-CO" sz="4000" dirty="0"/>
          </a:p>
        </p:txBody>
      </p:sp>
      <p:sp>
        <p:nvSpPr>
          <p:cNvPr id="10" name="CuadroTexto 9">
            <a:extLst>
              <a:ext uri="{FF2B5EF4-FFF2-40B4-BE49-F238E27FC236}">
                <a16:creationId xmlns:a16="http://schemas.microsoft.com/office/drawing/2014/main" id="{81C854CC-E458-4E78-9E88-B89E92EAB779}"/>
              </a:ext>
            </a:extLst>
          </p:cNvPr>
          <p:cNvSpPr txBox="1"/>
          <p:nvPr/>
        </p:nvSpPr>
        <p:spPr>
          <a:xfrm>
            <a:off x="6437131" y="2892995"/>
            <a:ext cx="3462427" cy="1200329"/>
          </a:xfrm>
          <a:prstGeom prst="rect">
            <a:avLst/>
          </a:prstGeom>
          <a:noFill/>
        </p:spPr>
        <p:txBody>
          <a:bodyPr wrap="square" rtlCol="0">
            <a:spAutoFit/>
          </a:bodyPr>
          <a:lstStyle/>
          <a:p>
            <a:r>
              <a:rPr lang="es-CO" sz="5400" dirty="0">
                <a:solidFill>
                  <a:srgbClr val="FF0000"/>
                </a:solidFill>
              </a:rPr>
              <a:t>Senado 55</a:t>
            </a:r>
          </a:p>
          <a:p>
            <a:endParaRPr lang="es-CO" dirty="0"/>
          </a:p>
        </p:txBody>
      </p:sp>
    </p:spTree>
    <p:extLst>
      <p:ext uri="{BB962C8B-B14F-4D97-AF65-F5344CB8AC3E}">
        <p14:creationId xmlns:p14="http://schemas.microsoft.com/office/powerpoint/2010/main" val="108098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0.70"/>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anim calcmode="lin" valueType="num">
                                      <p:cBhvr>
                                        <p:cTn id="21" dur="2000" fill="hold"/>
                                        <p:tgtEl>
                                          <p:spTgt spid="10"/>
                                        </p:tgtEl>
                                        <p:attrNameLst>
                                          <p:attrName>ppt_w</p:attrName>
                                        </p:attrNameLst>
                                      </p:cBhvr>
                                      <p:tavLst>
                                        <p:tav tm="0" fmla="#ppt_w*sin(2.5*pi*$)">
                                          <p:val>
                                            <p:fltVal val="0"/>
                                          </p:val>
                                        </p:tav>
                                        <p:tav tm="100000">
                                          <p:val>
                                            <p:fltVal val="1"/>
                                          </p:val>
                                        </p:tav>
                                      </p:tavLst>
                                    </p:anim>
                                    <p:anim calcmode="lin" valueType="num">
                                      <p:cBhvr>
                                        <p:cTn id="22"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anim calcmode="lin" valueType="num">
                                      <p:cBhvr>
                                        <p:cTn id="28" dur="2000" fill="hold"/>
                                        <p:tgtEl>
                                          <p:spTgt spid="8"/>
                                        </p:tgtEl>
                                        <p:attrNameLst>
                                          <p:attrName>ppt_w</p:attrName>
                                        </p:attrNameLst>
                                      </p:cBhvr>
                                      <p:tavLst>
                                        <p:tav tm="0" fmla="#ppt_w*sin(2.5*pi*$)">
                                          <p:val>
                                            <p:fltVal val="0"/>
                                          </p:val>
                                        </p:tav>
                                        <p:tav tm="100000">
                                          <p:val>
                                            <p:fltVal val="1"/>
                                          </p:val>
                                        </p:tav>
                                      </p:tavLst>
                                    </p:anim>
                                    <p:anim calcmode="lin" valueType="num">
                                      <p:cBhvr>
                                        <p:cTn id="2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25A200-E311-8D14-3EB2-A63397CB817A}"/>
              </a:ext>
            </a:extLst>
          </p:cNvPr>
          <p:cNvSpPr>
            <a:spLocks noGrp="1"/>
          </p:cNvSpPr>
          <p:nvPr>
            <p:ph type="title"/>
          </p:nvPr>
        </p:nvSpPr>
        <p:spPr/>
        <p:txBody>
          <a:bodyPr/>
          <a:lstStyle/>
          <a:p>
            <a:endParaRPr lang="es-CO"/>
          </a:p>
        </p:txBody>
      </p:sp>
      <p:pic>
        <p:nvPicPr>
          <p:cNvPr id="4" name="Marcador de contenido 3" descr="Patrón de fondo&#10;&#10;El contenido generado por IA puede ser incorrecto.">
            <a:extLst>
              <a:ext uri="{FF2B5EF4-FFF2-40B4-BE49-F238E27FC236}">
                <a16:creationId xmlns:a16="http://schemas.microsoft.com/office/drawing/2014/main" id="{F904EC60-BD59-6BA9-4FAD-3BD151B14C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93801"/>
            <a:ext cx="12191979" cy="7051400"/>
          </a:xfrm>
          <a:prstGeom prst="rect">
            <a:avLst/>
          </a:prstGeom>
        </p:spPr>
      </p:pic>
      <p:pic>
        <p:nvPicPr>
          <p:cNvPr id="6" name="Marcador de contenido 5" descr="Imagen que contiene oso, oso de peluche, juguete, sostener&#10;&#10;El contenido generado por IA puede ser incorrecto.">
            <a:extLst>
              <a:ext uri="{FF2B5EF4-FFF2-40B4-BE49-F238E27FC236}">
                <a16:creationId xmlns:a16="http://schemas.microsoft.com/office/drawing/2014/main" id="{EDFEAA09-795C-C9FE-C2DA-D52A67D08D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9952" y="-93801"/>
            <a:ext cx="5791200" cy="7239001"/>
          </a:xfrm>
          <a:prstGeom prst="rect">
            <a:avLst/>
          </a:prstGeom>
        </p:spPr>
      </p:pic>
      <p:sp>
        <p:nvSpPr>
          <p:cNvPr id="7" name="CuadroTexto 6">
            <a:extLst>
              <a:ext uri="{FF2B5EF4-FFF2-40B4-BE49-F238E27FC236}">
                <a16:creationId xmlns:a16="http://schemas.microsoft.com/office/drawing/2014/main" id="{53FD54BE-BE60-8139-53D0-4010380E419D}"/>
              </a:ext>
            </a:extLst>
          </p:cNvPr>
          <p:cNvSpPr txBox="1"/>
          <p:nvPr/>
        </p:nvSpPr>
        <p:spPr>
          <a:xfrm>
            <a:off x="7085339" y="1772750"/>
            <a:ext cx="4660261" cy="1200329"/>
          </a:xfrm>
          <a:prstGeom prst="rect">
            <a:avLst/>
          </a:prstGeom>
          <a:noFill/>
        </p:spPr>
        <p:txBody>
          <a:bodyPr wrap="square" rtlCol="0">
            <a:spAutoFit/>
          </a:bodyPr>
          <a:lstStyle/>
          <a:p>
            <a:pPr algn="ctr"/>
            <a:r>
              <a:rPr lang="es-CO" sz="3600" b="1" dirty="0">
                <a:solidFill>
                  <a:srgbClr val="FF0000"/>
                </a:solidFill>
                <a:latin typeface="Aptos Display" panose="020B0004020202020204" pitchFamily="34" charset="0"/>
              </a:rPr>
              <a:t>8 de marzo </a:t>
            </a:r>
          </a:p>
          <a:p>
            <a:pPr algn="ctr"/>
            <a:r>
              <a:rPr lang="es-CO" sz="3600" b="1" dirty="0">
                <a:latin typeface="Aptos Display" panose="020B0004020202020204" pitchFamily="34" charset="0"/>
              </a:rPr>
              <a:t>Elecciones legislativas</a:t>
            </a:r>
            <a:endParaRPr lang="es-CO" sz="4400" dirty="0"/>
          </a:p>
        </p:txBody>
      </p:sp>
      <p:sp>
        <p:nvSpPr>
          <p:cNvPr id="8" name="CuadroTexto 7">
            <a:extLst>
              <a:ext uri="{FF2B5EF4-FFF2-40B4-BE49-F238E27FC236}">
                <a16:creationId xmlns:a16="http://schemas.microsoft.com/office/drawing/2014/main" id="{4EEADFCD-ABD5-23B4-03C8-1BB5F066B178}"/>
              </a:ext>
            </a:extLst>
          </p:cNvPr>
          <p:cNvSpPr txBox="1"/>
          <p:nvPr/>
        </p:nvSpPr>
        <p:spPr>
          <a:xfrm>
            <a:off x="7663798" y="2973079"/>
            <a:ext cx="3503341" cy="1754326"/>
          </a:xfrm>
          <a:prstGeom prst="rect">
            <a:avLst/>
          </a:prstGeom>
          <a:noFill/>
        </p:spPr>
        <p:txBody>
          <a:bodyPr wrap="square" rtlCol="0">
            <a:spAutoFit/>
          </a:bodyPr>
          <a:lstStyle/>
          <a:p>
            <a:pPr algn="ctr"/>
            <a:r>
              <a:rPr lang="es-CO" sz="3600" b="1" dirty="0">
                <a:solidFill>
                  <a:srgbClr val="FF0000"/>
                </a:solidFill>
                <a:latin typeface="Aptos Display" panose="020B0004020202020204" pitchFamily="34" charset="0"/>
              </a:rPr>
              <a:t>31 de mayo </a:t>
            </a:r>
          </a:p>
          <a:p>
            <a:pPr algn="ctr"/>
            <a:r>
              <a:rPr lang="es-CO" sz="3600" b="1" dirty="0">
                <a:latin typeface="Aptos Display" panose="020B0004020202020204" pitchFamily="34" charset="0"/>
              </a:rPr>
              <a:t>Primera Vuelta</a:t>
            </a:r>
          </a:p>
          <a:p>
            <a:pPr algn="ctr"/>
            <a:r>
              <a:rPr lang="es-CO" sz="3600" b="1" dirty="0">
                <a:latin typeface="Aptos Display" panose="020B0004020202020204" pitchFamily="34" charset="0"/>
              </a:rPr>
              <a:t>Presidencial</a:t>
            </a:r>
            <a:endParaRPr lang="es-CO" sz="4400" dirty="0"/>
          </a:p>
        </p:txBody>
      </p:sp>
      <p:sp>
        <p:nvSpPr>
          <p:cNvPr id="9" name="CuadroTexto 8">
            <a:extLst>
              <a:ext uri="{FF2B5EF4-FFF2-40B4-BE49-F238E27FC236}">
                <a16:creationId xmlns:a16="http://schemas.microsoft.com/office/drawing/2014/main" id="{718D29C3-A1E2-5F37-B98B-264EEACF5034}"/>
              </a:ext>
            </a:extLst>
          </p:cNvPr>
          <p:cNvSpPr txBox="1"/>
          <p:nvPr/>
        </p:nvSpPr>
        <p:spPr>
          <a:xfrm>
            <a:off x="7752577" y="4727405"/>
            <a:ext cx="3325782" cy="1754326"/>
          </a:xfrm>
          <a:prstGeom prst="rect">
            <a:avLst/>
          </a:prstGeom>
          <a:noFill/>
        </p:spPr>
        <p:txBody>
          <a:bodyPr wrap="square" rtlCol="0">
            <a:spAutoFit/>
          </a:bodyPr>
          <a:lstStyle/>
          <a:p>
            <a:pPr algn="ctr"/>
            <a:r>
              <a:rPr lang="es-CO" sz="3600" b="1" dirty="0">
                <a:solidFill>
                  <a:srgbClr val="FF0000"/>
                </a:solidFill>
                <a:latin typeface="Aptos Display" panose="020B0004020202020204" pitchFamily="34" charset="0"/>
              </a:rPr>
              <a:t>21 de junio</a:t>
            </a:r>
          </a:p>
          <a:p>
            <a:pPr algn="ctr"/>
            <a:r>
              <a:rPr lang="es-CO" sz="3600" b="1" dirty="0">
                <a:latin typeface="Aptos Display" panose="020B0004020202020204" pitchFamily="34" charset="0"/>
              </a:rPr>
              <a:t>Segunda Vuelta Presidencial</a:t>
            </a:r>
            <a:endParaRPr lang="es-CO" sz="4400" dirty="0"/>
          </a:p>
        </p:txBody>
      </p:sp>
      <p:sp>
        <p:nvSpPr>
          <p:cNvPr id="12" name="CuadroTexto 11">
            <a:extLst>
              <a:ext uri="{FF2B5EF4-FFF2-40B4-BE49-F238E27FC236}">
                <a16:creationId xmlns:a16="http://schemas.microsoft.com/office/drawing/2014/main" id="{AF0F662E-288C-DE1C-76D1-4215A572D4FB}"/>
              </a:ext>
            </a:extLst>
          </p:cNvPr>
          <p:cNvSpPr txBox="1"/>
          <p:nvPr/>
        </p:nvSpPr>
        <p:spPr>
          <a:xfrm>
            <a:off x="7288631" y="1190381"/>
            <a:ext cx="4253673" cy="461665"/>
          </a:xfrm>
          <a:prstGeom prst="rect">
            <a:avLst/>
          </a:prstGeom>
          <a:noFill/>
        </p:spPr>
        <p:txBody>
          <a:bodyPr wrap="square" rtlCol="0">
            <a:spAutoFit/>
          </a:bodyPr>
          <a:lstStyle/>
          <a:p>
            <a:pPr algn="ctr"/>
            <a:r>
              <a:rPr lang="es-CO" sz="2400" b="1" dirty="0">
                <a:latin typeface="Aptos Display" panose="020B0004020202020204" pitchFamily="34" charset="0"/>
              </a:rPr>
              <a:t>DOMINGO 8:00 A.M – 4:00 P.M.</a:t>
            </a:r>
            <a:endParaRPr lang="es-CO" sz="3200" dirty="0"/>
          </a:p>
        </p:txBody>
      </p:sp>
    </p:spTree>
    <p:extLst>
      <p:ext uri="{BB962C8B-B14F-4D97-AF65-F5344CB8AC3E}">
        <p14:creationId xmlns:p14="http://schemas.microsoft.com/office/powerpoint/2010/main" val="8341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0.70"/>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anim calcmode="lin" valueType="num">
                                      <p:cBhvr>
                                        <p:cTn id="28" dur="2000" fill="hold"/>
                                        <p:tgtEl>
                                          <p:spTgt spid="8"/>
                                        </p:tgtEl>
                                        <p:attrNameLst>
                                          <p:attrName>ppt_w</p:attrName>
                                        </p:attrNameLst>
                                      </p:cBhvr>
                                      <p:tavLst>
                                        <p:tav tm="0" fmla="#ppt_w*sin(2.5*pi*$)">
                                          <p:val>
                                            <p:fltVal val="0"/>
                                          </p:val>
                                        </p:tav>
                                        <p:tav tm="100000">
                                          <p:val>
                                            <p:fltVal val="1"/>
                                          </p:val>
                                        </p:tav>
                                      </p:tavLst>
                                    </p:anim>
                                    <p:anim calcmode="lin" valueType="num">
                                      <p:cBhvr>
                                        <p:cTn id="2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anim calcmode="lin" valueType="num">
                                      <p:cBhvr>
                                        <p:cTn id="35" dur="2000" fill="hold"/>
                                        <p:tgtEl>
                                          <p:spTgt spid="9"/>
                                        </p:tgtEl>
                                        <p:attrNameLst>
                                          <p:attrName>ppt_w</p:attrName>
                                        </p:attrNameLst>
                                      </p:cBhvr>
                                      <p:tavLst>
                                        <p:tav tm="0" fmla="#ppt_w*sin(2.5*pi*$)">
                                          <p:val>
                                            <p:fltVal val="0"/>
                                          </p:val>
                                        </p:tav>
                                        <p:tav tm="100000">
                                          <p:val>
                                            <p:fltVal val="1"/>
                                          </p:val>
                                        </p:tav>
                                      </p:tavLst>
                                    </p:anim>
                                    <p:anim calcmode="lin" valueType="num">
                                      <p:cBhvr>
                                        <p:cTn id="36"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A5D67320-FCFD-4931-AAF7-C6C85332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n 6" descr="Patrón de fondo&#10;&#10;El contenido generado por IA puede ser incorrecto.">
            <a:extLst>
              <a:ext uri="{FF2B5EF4-FFF2-40B4-BE49-F238E27FC236}">
                <a16:creationId xmlns:a16="http://schemas.microsoft.com/office/drawing/2014/main" id="{F84F8546-B3B1-72C1-1AA8-8DB2881FF1BA}"/>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Pilares blancos">
            <a:extLst>
              <a:ext uri="{FF2B5EF4-FFF2-40B4-BE49-F238E27FC236}">
                <a16:creationId xmlns:a16="http://schemas.microsoft.com/office/drawing/2014/main" id="{42FF9E95-09EA-C04B-CB98-EE69A4229E4E}"/>
              </a:ext>
            </a:extLst>
          </p:cNvPr>
          <p:cNvPicPr>
            <a:picLocks noChangeAspect="1"/>
          </p:cNvPicPr>
          <p:nvPr/>
        </p:nvPicPr>
        <p:blipFill>
          <a:blip r:embed="rId3"/>
          <a:srcRect l="14397" r="14396" b="-1"/>
          <a:stretch>
            <a:fillRect/>
          </a:stretch>
        </p:blipFill>
        <p:spPr>
          <a:xfrm>
            <a:off x="4589253" y="1207708"/>
            <a:ext cx="7429728" cy="5131954"/>
          </a:xfrm>
          <a:prstGeom prst="rect">
            <a:avLst/>
          </a:prstGeom>
        </p:spPr>
      </p:pic>
      <p:sp>
        <p:nvSpPr>
          <p:cNvPr id="5" name="CuadroTexto 4">
            <a:extLst>
              <a:ext uri="{FF2B5EF4-FFF2-40B4-BE49-F238E27FC236}">
                <a16:creationId xmlns:a16="http://schemas.microsoft.com/office/drawing/2014/main" id="{D897B367-38E9-36DB-4860-9DCBA396B30D}"/>
              </a:ext>
            </a:extLst>
          </p:cNvPr>
          <p:cNvSpPr txBox="1"/>
          <p:nvPr/>
        </p:nvSpPr>
        <p:spPr>
          <a:xfrm>
            <a:off x="4905391" y="1451550"/>
            <a:ext cx="5474572" cy="2554545"/>
          </a:xfrm>
          <a:prstGeom prst="rect">
            <a:avLst/>
          </a:prstGeom>
          <a:noFill/>
        </p:spPr>
        <p:txBody>
          <a:bodyPr wrap="square" rtlCol="0">
            <a:spAutoFit/>
          </a:bodyPr>
          <a:lstStyle/>
          <a:p>
            <a:r>
              <a:rPr lang="en-US" sz="2000" dirty="0">
                <a:solidFill>
                  <a:schemeClr val="bg1"/>
                </a:solidFill>
              </a:rPr>
              <a:t>Un </a:t>
            </a:r>
            <a:r>
              <a:rPr lang="en-US" sz="2000" dirty="0" err="1">
                <a:solidFill>
                  <a:schemeClr val="bg1"/>
                </a:solidFill>
              </a:rPr>
              <a:t>parlamento</a:t>
            </a:r>
            <a:r>
              <a:rPr lang="en-US" sz="2000" dirty="0">
                <a:solidFill>
                  <a:schemeClr val="bg1"/>
                </a:solidFill>
              </a:rPr>
              <a:t> es un </a:t>
            </a:r>
            <a:r>
              <a:rPr lang="en-US" sz="2000" dirty="0" err="1">
                <a:solidFill>
                  <a:schemeClr val="bg1"/>
                </a:solidFill>
              </a:rPr>
              <a:t>órgano</a:t>
            </a:r>
            <a:r>
              <a:rPr lang="en-US" sz="2000" dirty="0">
                <a:solidFill>
                  <a:schemeClr val="bg1"/>
                </a:solidFill>
              </a:rPr>
              <a:t> </a:t>
            </a:r>
            <a:r>
              <a:rPr lang="en-US" sz="2000" dirty="0" err="1">
                <a:solidFill>
                  <a:schemeClr val="bg1"/>
                </a:solidFill>
              </a:rPr>
              <a:t>institucional</a:t>
            </a:r>
            <a:r>
              <a:rPr lang="en-US" sz="2000" dirty="0">
                <a:solidFill>
                  <a:schemeClr val="bg1"/>
                </a:solidFill>
              </a:rPr>
              <a:t> de </a:t>
            </a:r>
            <a:r>
              <a:rPr lang="en-US" sz="2000" dirty="0" err="1">
                <a:solidFill>
                  <a:schemeClr val="bg1"/>
                </a:solidFill>
              </a:rPr>
              <a:t>los</a:t>
            </a:r>
            <a:r>
              <a:rPr lang="en-US" sz="2000" dirty="0">
                <a:solidFill>
                  <a:schemeClr val="bg1"/>
                </a:solidFill>
              </a:rPr>
              <a:t> </a:t>
            </a:r>
            <a:r>
              <a:rPr lang="en-US" sz="2000" dirty="0" err="1">
                <a:solidFill>
                  <a:schemeClr val="bg1"/>
                </a:solidFill>
              </a:rPr>
              <a:t>países</a:t>
            </a:r>
            <a:r>
              <a:rPr lang="en-US" sz="2000" dirty="0">
                <a:solidFill>
                  <a:schemeClr val="bg1"/>
                </a:solidFill>
              </a:rPr>
              <a:t>, las regiones y las </a:t>
            </a:r>
            <a:r>
              <a:rPr lang="en-US" sz="2000" dirty="0" err="1">
                <a:solidFill>
                  <a:schemeClr val="bg1"/>
                </a:solidFill>
              </a:rPr>
              <a:t>ciudades</a:t>
            </a:r>
            <a:r>
              <a:rPr lang="en-US" sz="2000" dirty="0">
                <a:solidFill>
                  <a:schemeClr val="bg1"/>
                </a:solidFill>
              </a:rPr>
              <a:t>, </a:t>
            </a:r>
            <a:r>
              <a:rPr lang="en-US" sz="2000" dirty="0" err="1">
                <a:solidFill>
                  <a:schemeClr val="bg1"/>
                </a:solidFill>
              </a:rPr>
              <a:t>encargado</a:t>
            </a:r>
            <a:r>
              <a:rPr lang="en-US" sz="2000" dirty="0">
                <a:solidFill>
                  <a:schemeClr val="bg1"/>
                </a:solidFill>
              </a:rPr>
              <a:t> de </a:t>
            </a:r>
            <a:r>
              <a:rPr lang="en-US" sz="2000" dirty="0" err="1">
                <a:solidFill>
                  <a:schemeClr val="bg1"/>
                </a:solidFill>
              </a:rPr>
              <a:t>llevar</a:t>
            </a:r>
            <a:r>
              <a:rPr lang="en-US" sz="2000" dirty="0">
                <a:solidFill>
                  <a:schemeClr val="bg1"/>
                </a:solidFill>
              </a:rPr>
              <a:t> la </a:t>
            </a:r>
            <a:r>
              <a:rPr lang="en-US" sz="2000" dirty="0" err="1">
                <a:solidFill>
                  <a:schemeClr val="bg1"/>
                </a:solidFill>
              </a:rPr>
              <a:t>voz</a:t>
            </a:r>
            <a:r>
              <a:rPr lang="en-US" sz="2000" dirty="0">
                <a:solidFill>
                  <a:schemeClr val="bg1"/>
                </a:solidFill>
              </a:rPr>
              <a:t> del pueblo a </a:t>
            </a:r>
            <a:r>
              <a:rPr lang="en-US" sz="2000" dirty="0" err="1">
                <a:solidFill>
                  <a:schemeClr val="bg1"/>
                </a:solidFill>
              </a:rPr>
              <a:t>los</a:t>
            </a:r>
            <a:r>
              <a:rPr lang="en-US" sz="2000" dirty="0">
                <a:solidFill>
                  <a:schemeClr val="bg1"/>
                </a:solidFill>
              </a:rPr>
              <a:t> </a:t>
            </a:r>
            <a:r>
              <a:rPr lang="en-US" sz="2000" dirty="0" err="1">
                <a:solidFill>
                  <a:schemeClr val="bg1"/>
                </a:solidFill>
              </a:rPr>
              <a:t>órganos</a:t>
            </a:r>
            <a:r>
              <a:rPr lang="en-US" sz="2000" dirty="0">
                <a:solidFill>
                  <a:schemeClr val="bg1"/>
                </a:solidFill>
              </a:rPr>
              <a:t> de </a:t>
            </a:r>
            <a:r>
              <a:rPr lang="en-US" sz="2000" dirty="0" err="1">
                <a:solidFill>
                  <a:schemeClr val="bg1"/>
                </a:solidFill>
              </a:rPr>
              <a:t>decisión</a:t>
            </a:r>
            <a:r>
              <a:rPr lang="en-US" sz="2000" dirty="0">
                <a:solidFill>
                  <a:schemeClr val="bg1"/>
                </a:solidFill>
              </a:rPr>
              <a:t> de la </a:t>
            </a:r>
            <a:r>
              <a:rPr lang="en-US" sz="2000" dirty="0" err="1">
                <a:solidFill>
                  <a:schemeClr val="bg1"/>
                </a:solidFill>
              </a:rPr>
              <a:t>entidad</a:t>
            </a:r>
            <a:r>
              <a:rPr lang="en-US" sz="2000" dirty="0">
                <a:solidFill>
                  <a:schemeClr val="bg1"/>
                </a:solidFill>
              </a:rPr>
              <a:t> territorial.</a:t>
            </a:r>
          </a:p>
          <a:p>
            <a:r>
              <a:rPr lang="en-US" sz="2000" dirty="0" err="1">
                <a:solidFill>
                  <a:schemeClr val="bg1"/>
                </a:solidFill>
              </a:rPr>
              <a:t>Estos</a:t>
            </a:r>
            <a:r>
              <a:rPr lang="en-US" sz="2000" dirty="0">
                <a:solidFill>
                  <a:schemeClr val="bg1"/>
                </a:solidFill>
              </a:rPr>
              <a:t> </a:t>
            </a:r>
            <a:r>
              <a:rPr lang="en-US" sz="2000" dirty="0" err="1">
                <a:solidFill>
                  <a:schemeClr val="bg1"/>
                </a:solidFill>
              </a:rPr>
              <a:t>parlamentos</a:t>
            </a:r>
            <a:r>
              <a:rPr lang="en-US" sz="2000" dirty="0">
                <a:solidFill>
                  <a:schemeClr val="bg1"/>
                </a:solidFill>
              </a:rPr>
              <a:t>, </a:t>
            </a:r>
            <a:r>
              <a:rPr lang="en-US" sz="2000" dirty="0" err="1">
                <a:solidFill>
                  <a:schemeClr val="bg1"/>
                </a:solidFill>
              </a:rPr>
              <a:t>que</a:t>
            </a:r>
            <a:r>
              <a:rPr lang="en-US" sz="2000" dirty="0">
                <a:solidFill>
                  <a:schemeClr val="bg1"/>
                </a:solidFill>
              </a:rPr>
              <a:t> </a:t>
            </a:r>
            <a:r>
              <a:rPr lang="en-US" sz="2000" dirty="0" err="1">
                <a:solidFill>
                  <a:schemeClr val="bg1"/>
                </a:solidFill>
              </a:rPr>
              <a:t>tienen</a:t>
            </a:r>
            <a:r>
              <a:rPr lang="en-US" sz="2000" dirty="0">
                <a:solidFill>
                  <a:schemeClr val="bg1"/>
                </a:solidFill>
              </a:rPr>
              <a:t> miles de </a:t>
            </a:r>
            <a:r>
              <a:rPr lang="en-US" sz="2000" dirty="0" err="1">
                <a:solidFill>
                  <a:schemeClr val="bg1"/>
                </a:solidFill>
              </a:rPr>
              <a:t>años</a:t>
            </a:r>
            <a:r>
              <a:rPr lang="en-US" sz="2000" dirty="0">
                <a:solidFill>
                  <a:schemeClr val="bg1"/>
                </a:solidFill>
              </a:rPr>
              <a:t> de </a:t>
            </a:r>
            <a:r>
              <a:rPr lang="en-US" sz="2000" dirty="0" err="1">
                <a:solidFill>
                  <a:schemeClr val="bg1"/>
                </a:solidFill>
              </a:rPr>
              <a:t>existencia</a:t>
            </a:r>
            <a:r>
              <a:rPr lang="en-US" sz="2000" dirty="0">
                <a:solidFill>
                  <a:schemeClr val="bg1"/>
                </a:solidFill>
              </a:rPr>
              <a:t> </a:t>
            </a:r>
            <a:r>
              <a:rPr lang="en-US" sz="2000" dirty="0" err="1">
                <a:solidFill>
                  <a:schemeClr val="bg1"/>
                </a:solidFill>
              </a:rPr>
              <a:t>en</a:t>
            </a:r>
            <a:r>
              <a:rPr lang="en-US" sz="2000" dirty="0">
                <a:solidFill>
                  <a:schemeClr val="bg1"/>
                </a:solidFill>
              </a:rPr>
              <a:t> </a:t>
            </a:r>
            <a:r>
              <a:rPr lang="en-US" sz="2000" dirty="0" err="1">
                <a:solidFill>
                  <a:schemeClr val="bg1"/>
                </a:solidFill>
              </a:rPr>
              <a:t>distintas</a:t>
            </a:r>
            <a:r>
              <a:rPr lang="en-US" sz="2000" dirty="0">
                <a:solidFill>
                  <a:schemeClr val="bg1"/>
                </a:solidFill>
              </a:rPr>
              <a:t> formas, </a:t>
            </a:r>
            <a:r>
              <a:rPr lang="en-US" sz="2000" dirty="0" err="1">
                <a:solidFill>
                  <a:schemeClr val="bg1"/>
                </a:solidFill>
              </a:rPr>
              <a:t>en</a:t>
            </a:r>
            <a:r>
              <a:rPr lang="en-US" sz="2000" dirty="0">
                <a:solidFill>
                  <a:schemeClr val="bg1"/>
                </a:solidFill>
              </a:rPr>
              <a:t> </a:t>
            </a:r>
            <a:r>
              <a:rPr lang="en-US" sz="2000" dirty="0" err="1">
                <a:solidFill>
                  <a:schemeClr val="bg1"/>
                </a:solidFill>
              </a:rPr>
              <a:t>su</a:t>
            </a:r>
            <a:r>
              <a:rPr lang="en-US" sz="2000" dirty="0">
                <a:solidFill>
                  <a:schemeClr val="bg1"/>
                </a:solidFill>
              </a:rPr>
              <a:t> </a:t>
            </a:r>
            <a:r>
              <a:rPr lang="en-US" sz="2000" dirty="0" err="1">
                <a:solidFill>
                  <a:schemeClr val="bg1"/>
                </a:solidFill>
              </a:rPr>
              <a:t>mayoría</a:t>
            </a:r>
            <a:r>
              <a:rPr lang="en-US" sz="2000" dirty="0">
                <a:solidFill>
                  <a:schemeClr val="bg1"/>
                </a:solidFill>
              </a:rPr>
              <a:t> son </a:t>
            </a:r>
            <a:r>
              <a:rPr lang="en-US" sz="2000" dirty="0" err="1">
                <a:solidFill>
                  <a:schemeClr val="bg1"/>
                </a:solidFill>
              </a:rPr>
              <a:t>los</a:t>
            </a:r>
            <a:r>
              <a:rPr lang="en-US" sz="2000" dirty="0">
                <a:solidFill>
                  <a:schemeClr val="bg1"/>
                </a:solidFill>
              </a:rPr>
              <a:t> </a:t>
            </a:r>
            <a:r>
              <a:rPr lang="en-US" sz="2000" dirty="0" err="1">
                <a:solidFill>
                  <a:schemeClr val="bg1"/>
                </a:solidFill>
              </a:rPr>
              <a:t>encargados</a:t>
            </a:r>
            <a:r>
              <a:rPr lang="en-US" sz="2000" dirty="0">
                <a:solidFill>
                  <a:schemeClr val="bg1"/>
                </a:solidFill>
              </a:rPr>
              <a:t> de </a:t>
            </a:r>
            <a:r>
              <a:rPr lang="en-US" sz="2000" dirty="0" err="1">
                <a:solidFill>
                  <a:schemeClr val="bg1"/>
                </a:solidFill>
              </a:rPr>
              <a:t>debatir</a:t>
            </a:r>
            <a:r>
              <a:rPr lang="en-US" sz="2000" dirty="0">
                <a:solidFill>
                  <a:schemeClr val="bg1"/>
                </a:solidFill>
              </a:rPr>
              <a:t> y </a:t>
            </a:r>
            <a:r>
              <a:rPr lang="en-US" sz="2000" dirty="0" err="1">
                <a:solidFill>
                  <a:schemeClr val="bg1"/>
                </a:solidFill>
              </a:rPr>
              <a:t>aprobar</a:t>
            </a:r>
            <a:r>
              <a:rPr lang="en-US" sz="2000" dirty="0">
                <a:solidFill>
                  <a:schemeClr val="bg1"/>
                </a:solidFill>
              </a:rPr>
              <a:t> las </a:t>
            </a:r>
            <a:r>
              <a:rPr lang="en-US" sz="2000" dirty="0" err="1">
                <a:solidFill>
                  <a:schemeClr val="bg1"/>
                </a:solidFill>
              </a:rPr>
              <a:t>leyes</a:t>
            </a:r>
            <a:r>
              <a:rPr lang="en-US" sz="2000" dirty="0">
                <a:solidFill>
                  <a:schemeClr val="bg1"/>
                </a:solidFill>
              </a:rPr>
              <a:t> </a:t>
            </a:r>
            <a:r>
              <a:rPr lang="en-US" sz="2000" dirty="0" err="1">
                <a:solidFill>
                  <a:schemeClr val="bg1"/>
                </a:solidFill>
              </a:rPr>
              <a:t>que</a:t>
            </a:r>
            <a:r>
              <a:rPr lang="en-US" sz="2000" dirty="0">
                <a:solidFill>
                  <a:schemeClr val="bg1"/>
                </a:solidFill>
              </a:rPr>
              <a:t> </a:t>
            </a:r>
            <a:r>
              <a:rPr lang="en-US" sz="2000" dirty="0" err="1">
                <a:solidFill>
                  <a:schemeClr val="bg1"/>
                </a:solidFill>
              </a:rPr>
              <a:t>rigen</a:t>
            </a:r>
            <a:r>
              <a:rPr lang="en-US" sz="2000" dirty="0">
                <a:solidFill>
                  <a:schemeClr val="bg1"/>
                </a:solidFill>
              </a:rPr>
              <a:t> al </a:t>
            </a:r>
            <a:r>
              <a:rPr lang="en-US" sz="2000" dirty="0" err="1">
                <a:solidFill>
                  <a:schemeClr val="bg1"/>
                </a:solidFill>
              </a:rPr>
              <a:t>país</a:t>
            </a:r>
            <a:r>
              <a:rPr lang="en-US" sz="2000" dirty="0">
                <a:solidFill>
                  <a:schemeClr val="bg1"/>
                </a:solidFill>
              </a:rPr>
              <a:t>.</a:t>
            </a:r>
            <a:endParaRPr lang="es-CO" sz="2000" dirty="0"/>
          </a:p>
        </p:txBody>
      </p:sp>
      <p:sp>
        <p:nvSpPr>
          <p:cNvPr id="2" name="Título 1">
            <a:extLst>
              <a:ext uri="{FF2B5EF4-FFF2-40B4-BE49-F238E27FC236}">
                <a16:creationId xmlns:a16="http://schemas.microsoft.com/office/drawing/2014/main" id="{24A1D424-5F51-4839-DD3C-06094C91B38C}"/>
              </a:ext>
            </a:extLst>
          </p:cNvPr>
          <p:cNvSpPr>
            <a:spLocks noGrp="1"/>
          </p:cNvSpPr>
          <p:nvPr>
            <p:ph type="title"/>
          </p:nvPr>
        </p:nvSpPr>
        <p:spPr>
          <a:xfrm>
            <a:off x="703400" y="908651"/>
            <a:ext cx="3620882" cy="3640345"/>
          </a:xfrm>
        </p:spPr>
        <p:txBody>
          <a:bodyPr vert="horz" lIns="91440" tIns="45720" rIns="91440" bIns="45720" rtlCol="0" anchor="t">
            <a:normAutofit/>
          </a:bodyPr>
          <a:lstStyle/>
          <a:p>
            <a:r>
              <a:rPr lang="en-US" dirty="0">
                <a:solidFill>
                  <a:schemeClr val="bg1"/>
                </a:solidFill>
              </a:rPr>
              <a:t>¿</a:t>
            </a:r>
            <a:r>
              <a:rPr lang="en-US" dirty="0" err="1">
                <a:solidFill>
                  <a:schemeClr val="bg1"/>
                </a:solidFill>
              </a:rPr>
              <a:t>Qué</a:t>
            </a:r>
            <a:r>
              <a:rPr lang="en-US" dirty="0">
                <a:solidFill>
                  <a:schemeClr val="bg1"/>
                </a:solidFill>
              </a:rPr>
              <a:t> es un </a:t>
            </a:r>
            <a:r>
              <a:rPr lang="en-US" dirty="0" err="1">
                <a:solidFill>
                  <a:schemeClr val="bg1"/>
                </a:solidFill>
              </a:rPr>
              <a:t>parlamento</a:t>
            </a:r>
            <a:r>
              <a:rPr lang="en-US" dirty="0">
                <a:solidFill>
                  <a:schemeClr val="bg1"/>
                </a:solidFill>
              </a:rPr>
              <a:t>?</a:t>
            </a:r>
          </a:p>
        </p:txBody>
      </p:sp>
      <p:sp>
        <p:nvSpPr>
          <p:cNvPr id="6" name="CuadroTexto 5">
            <a:extLst>
              <a:ext uri="{FF2B5EF4-FFF2-40B4-BE49-F238E27FC236}">
                <a16:creationId xmlns:a16="http://schemas.microsoft.com/office/drawing/2014/main" id="{BFC96308-394C-ADFC-6025-402EDD86F43A}"/>
              </a:ext>
            </a:extLst>
          </p:cNvPr>
          <p:cNvSpPr txBox="1"/>
          <p:nvPr/>
        </p:nvSpPr>
        <p:spPr>
          <a:xfrm>
            <a:off x="6096000" y="5262444"/>
            <a:ext cx="4807518" cy="1077218"/>
          </a:xfrm>
          <a:prstGeom prst="rect">
            <a:avLst/>
          </a:prstGeom>
          <a:noFill/>
        </p:spPr>
        <p:txBody>
          <a:bodyPr wrap="square" rtlCol="0">
            <a:spAutoFit/>
          </a:bodyPr>
          <a:lstStyle/>
          <a:p>
            <a:pPr algn="ctr"/>
            <a:r>
              <a:rPr lang="en-US" sz="3200" dirty="0">
                <a:solidFill>
                  <a:schemeClr val="bg1"/>
                </a:solidFill>
                <a:latin typeface="Aptos Slab Black" panose="020F0502020204030204" pitchFamily="34" charset="0"/>
              </a:rPr>
              <a:t>Es </a:t>
            </a:r>
            <a:r>
              <a:rPr lang="en-US" sz="3200" dirty="0" err="1">
                <a:solidFill>
                  <a:schemeClr val="bg1"/>
                </a:solidFill>
                <a:latin typeface="Aptos Slab Black" panose="020F0502020204030204" pitchFamily="34" charset="0"/>
              </a:rPr>
              <a:t>el</a:t>
            </a:r>
            <a:r>
              <a:rPr lang="en-US" sz="3200" dirty="0">
                <a:solidFill>
                  <a:schemeClr val="bg1"/>
                </a:solidFill>
                <a:latin typeface="Aptos Slab Black" panose="020F0502020204030204" pitchFamily="34" charset="0"/>
              </a:rPr>
              <a:t> </a:t>
            </a:r>
            <a:r>
              <a:rPr lang="en-US" sz="3200" dirty="0" err="1">
                <a:solidFill>
                  <a:schemeClr val="bg1"/>
                </a:solidFill>
                <a:latin typeface="Aptos Slab Black" panose="020F0502020204030204" pitchFamily="34" charset="0"/>
              </a:rPr>
              <a:t>órgano</a:t>
            </a:r>
            <a:r>
              <a:rPr lang="en-US" sz="3200" dirty="0">
                <a:solidFill>
                  <a:schemeClr val="bg1"/>
                </a:solidFill>
                <a:latin typeface="Aptos Slab Black" panose="020F0502020204030204" pitchFamily="34" charset="0"/>
              </a:rPr>
              <a:t> </a:t>
            </a:r>
            <a:r>
              <a:rPr lang="en-US" sz="3200" dirty="0" err="1">
                <a:solidFill>
                  <a:schemeClr val="bg1"/>
                </a:solidFill>
                <a:latin typeface="Aptos Slab Black" panose="020F0502020204030204" pitchFamily="34" charset="0"/>
              </a:rPr>
              <a:t>legislativo</a:t>
            </a:r>
            <a:r>
              <a:rPr lang="en-US" sz="3200" dirty="0">
                <a:solidFill>
                  <a:schemeClr val="bg1"/>
                </a:solidFill>
                <a:latin typeface="Aptos Slab Black" panose="020F0502020204030204" pitchFamily="34" charset="0"/>
              </a:rPr>
              <a:t> </a:t>
            </a:r>
            <a:r>
              <a:rPr lang="en-US" sz="3200" dirty="0" err="1">
                <a:solidFill>
                  <a:schemeClr val="bg1"/>
                </a:solidFill>
                <a:latin typeface="Aptos Slab Black" panose="020F0502020204030204" pitchFamily="34" charset="0"/>
              </a:rPr>
              <a:t>por</a:t>
            </a:r>
            <a:r>
              <a:rPr lang="en-US" sz="3200" dirty="0">
                <a:solidFill>
                  <a:schemeClr val="bg1"/>
                </a:solidFill>
                <a:latin typeface="Aptos Slab Black" panose="020F0502020204030204" pitchFamily="34" charset="0"/>
              </a:rPr>
              <a:t> </a:t>
            </a:r>
            <a:r>
              <a:rPr lang="en-US" sz="3200" dirty="0" err="1">
                <a:solidFill>
                  <a:schemeClr val="bg1"/>
                </a:solidFill>
                <a:latin typeface="Aptos Slab Black" panose="020F0502020204030204" pitchFamily="34" charset="0"/>
              </a:rPr>
              <a:t>excelencia</a:t>
            </a:r>
            <a:r>
              <a:rPr lang="en-US" sz="3200" dirty="0">
                <a:solidFill>
                  <a:schemeClr val="bg1"/>
                </a:solidFill>
                <a:latin typeface="Aptos Slab Black" panose="020F0502020204030204" pitchFamily="34" charset="0"/>
              </a:rPr>
              <a:t>.</a:t>
            </a:r>
            <a:endParaRPr lang="es-CO" sz="3200" dirty="0">
              <a:latin typeface="Aptos Slab Black" panose="020F0502020204030204" pitchFamily="34" charset="0"/>
            </a:endParaRPr>
          </a:p>
        </p:txBody>
      </p:sp>
    </p:spTree>
    <p:extLst>
      <p:ext uri="{BB962C8B-B14F-4D97-AF65-F5344CB8AC3E}">
        <p14:creationId xmlns:p14="http://schemas.microsoft.com/office/powerpoint/2010/main" val="33530783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A5D67320-FCFD-4931-AAF7-C6C85332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Imagen 15" descr="Patrón de fondo&#10;&#10;El contenido generado por IA puede ser incorrecto.">
            <a:extLst>
              <a:ext uri="{FF2B5EF4-FFF2-40B4-BE49-F238E27FC236}">
                <a16:creationId xmlns:a16="http://schemas.microsoft.com/office/drawing/2014/main" id="{DBC0E931-433D-545E-9191-FC7D12E40189}"/>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11D07AE9-C6F5-9605-61E3-D15BF804EDF1}"/>
              </a:ext>
            </a:extLst>
          </p:cNvPr>
          <p:cNvSpPr>
            <a:spLocks noGrp="1"/>
          </p:cNvSpPr>
          <p:nvPr>
            <p:ph type="title"/>
          </p:nvPr>
        </p:nvSpPr>
        <p:spPr>
          <a:xfrm>
            <a:off x="316520" y="480926"/>
            <a:ext cx="8029670" cy="1192564"/>
          </a:xfrm>
        </p:spPr>
        <p:txBody>
          <a:bodyPr vert="horz" lIns="91440" tIns="45720" rIns="91440" bIns="45720" rtlCol="0" anchor="t">
            <a:normAutofit/>
          </a:bodyPr>
          <a:lstStyle/>
          <a:p>
            <a:pPr>
              <a:lnSpc>
                <a:spcPct val="90000"/>
              </a:lnSpc>
            </a:pPr>
            <a:r>
              <a:rPr lang="en-US" sz="3600" b="1" dirty="0">
                <a:solidFill>
                  <a:schemeClr val="bg1"/>
                </a:solidFill>
              </a:rPr>
              <a:t>El </a:t>
            </a:r>
            <a:r>
              <a:rPr lang="en-US" sz="3600" b="1" dirty="0" err="1">
                <a:solidFill>
                  <a:schemeClr val="bg1"/>
                </a:solidFill>
              </a:rPr>
              <a:t>caso</a:t>
            </a:r>
            <a:r>
              <a:rPr lang="en-US" sz="3600" b="1" dirty="0">
                <a:solidFill>
                  <a:schemeClr val="bg1"/>
                </a:solidFill>
              </a:rPr>
              <a:t> </a:t>
            </a:r>
            <a:r>
              <a:rPr lang="en-US" sz="3600" b="1" dirty="0" err="1">
                <a:solidFill>
                  <a:schemeClr val="bg1"/>
                </a:solidFill>
              </a:rPr>
              <a:t>que</a:t>
            </a:r>
            <a:r>
              <a:rPr lang="en-US" sz="3600" b="1" dirty="0">
                <a:solidFill>
                  <a:schemeClr val="bg1"/>
                </a:solidFill>
              </a:rPr>
              <a:t> </a:t>
            </a:r>
            <a:r>
              <a:rPr lang="en-US" sz="3600" b="1" dirty="0" err="1">
                <a:solidFill>
                  <a:schemeClr val="bg1"/>
                </a:solidFill>
              </a:rPr>
              <a:t>nos</a:t>
            </a:r>
            <a:r>
              <a:rPr lang="en-US" sz="3600" b="1" dirty="0">
                <a:solidFill>
                  <a:schemeClr val="bg1"/>
                </a:solidFill>
              </a:rPr>
              <a:t> </a:t>
            </a:r>
            <a:r>
              <a:rPr lang="en-US" sz="3600" b="1" dirty="0" err="1">
                <a:solidFill>
                  <a:schemeClr val="bg1"/>
                </a:solidFill>
              </a:rPr>
              <a:t>ocupa</a:t>
            </a:r>
            <a:r>
              <a:rPr lang="en-US" sz="3600" b="1" dirty="0">
                <a:solidFill>
                  <a:schemeClr val="bg1"/>
                </a:solidFill>
              </a:rPr>
              <a:t> – </a:t>
            </a:r>
            <a:br>
              <a:rPr lang="en-US" sz="3600" b="1" dirty="0">
                <a:solidFill>
                  <a:schemeClr val="bg1"/>
                </a:solidFill>
              </a:rPr>
            </a:br>
            <a:r>
              <a:rPr lang="en-US" sz="3600" b="1" dirty="0" err="1">
                <a:solidFill>
                  <a:schemeClr val="bg1"/>
                </a:solidFill>
              </a:rPr>
              <a:t>el</a:t>
            </a:r>
            <a:r>
              <a:rPr lang="en-US" sz="3600" b="1" dirty="0">
                <a:solidFill>
                  <a:schemeClr val="bg1"/>
                </a:solidFill>
              </a:rPr>
              <a:t> </a:t>
            </a:r>
            <a:r>
              <a:rPr lang="en-US" sz="3600" b="1" dirty="0" err="1">
                <a:solidFill>
                  <a:schemeClr val="bg1"/>
                </a:solidFill>
              </a:rPr>
              <a:t>parlamento</a:t>
            </a:r>
            <a:r>
              <a:rPr lang="en-US" sz="3600" b="1" dirty="0">
                <a:solidFill>
                  <a:schemeClr val="bg1"/>
                </a:solidFill>
              </a:rPr>
              <a:t> </a:t>
            </a:r>
            <a:r>
              <a:rPr lang="en-US" sz="3600" b="1" dirty="0" err="1">
                <a:solidFill>
                  <a:schemeClr val="bg1"/>
                </a:solidFill>
              </a:rPr>
              <a:t>inglés</a:t>
            </a:r>
            <a:r>
              <a:rPr lang="en-US" sz="3600" b="1" dirty="0">
                <a:solidFill>
                  <a:schemeClr val="bg1"/>
                </a:solidFill>
              </a:rPr>
              <a:t> antes de 1838</a:t>
            </a:r>
          </a:p>
        </p:txBody>
      </p:sp>
      <p:pic>
        <p:nvPicPr>
          <p:cNvPr id="10" name="Imagen 9" descr="Mapa&#10;&#10;El contenido generado por IA puede ser incorrecto.">
            <a:extLst>
              <a:ext uri="{FF2B5EF4-FFF2-40B4-BE49-F238E27FC236}">
                <a16:creationId xmlns:a16="http://schemas.microsoft.com/office/drawing/2014/main" id="{BC823E1B-FAC2-D38A-EA48-302B83C7C9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72963" y="1673490"/>
            <a:ext cx="5404008" cy="4550175"/>
          </a:xfrm>
          <a:prstGeom prst="rect">
            <a:avLst/>
          </a:prstGeom>
        </p:spPr>
      </p:pic>
      <p:pic>
        <p:nvPicPr>
          <p:cNvPr id="5" name="Picture 4" descr="Estatua sobre un edificio">
            <a:extLst>
              <a:ext uri="{FF2B5EF4-FFF2-40B4-BE49-F238E27FC236}">
                <a16:creationId xmlns:a16="http://schemas.microsoft.com/office/drawing/2014/main" id="{9A64B358-D093-56C9-778F-1B9F3BAA3712}"/>
              </a:ext>
            </a:extLst>
          </p:cNvPr>
          <p:cNvPicPr>
            <a:picLocks noChangeAspect="1"/>
          </p:cNvPicPr>
          <p:nvPr/>
        </p:nvPicPr>
        <p:blipFill>
          <a:blip r:embed="rId5"/>
          <a:srcRect l="33506" t="16030" r="30430"/>
          <a:stretch>
            <a:fillRect/>
          </a:stretch>
        </p:blipFill>
        <p:spPr>
          <a:xfrm>
            <a:off x="8486776" y="1111625"/>
            <a:ext cx="3705224" cy="5758486"/>
          </a:xfrm>
          <a:prstGeom prst="rect">
            <a:avLst/>
          </a:prstGeom>
        </p:spPr>
      </p:pic>
      <p:sp>
        <p:nvSpPr>
          <p:cNvPr id="14" name="Título 1">
            <a:extLst>
              <a:ext uri="{FF2B5EF4-FFF2-40B4-BE49-F238E27FC236}">
                <a16:creationId xmlns:a16="http://schemas.microsoft.com/office/drawing/2014/main" id="{3BCB6ED4-46EB-CFE3-9FDD-18D6B5D39DD9}"/>
              </a:ext>
            </a:extLst>
          </p:cNvPr>
          <p:cNvSpPr txBox="1">
            <a:spLocks/>
          </p:cNvSpPr>
          <p:nvPr/>
        </p:nvSpPr>
        <p:spPr>
          <a:xfrm>
            <a:off x="6033414" y="2843159"/>
            <a:ext cx="2559843" cy="1879427"/>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nSpc>
                <a:spcPct val="90000"/>
              </a:lnSpc>
            </a:pPr>
            <a:r>
              <a:rPr lang="en-US" sz="3600" b="1" dirty="0">
                <a:solidFill>
                  <a:schemeClr val="bg1"/>
                </a:solidFill>
              </a:rPr>
              <a:t>Siglo xix</a:t>
            </a:r>
          </a:p>
          <a:p>
            <a:pPr>
              <a:lnSpc>
                <a:spcPct val="90000"/>
              </a:lnSpc>
            </a:pPr>
            <a:r>
              <a:rPr lang="en-US" sz="3600" b="1" dirty="0" err="1">
                <a:solidFill>
                  <a:schemeClr val="bg1"/>
                </a:solidFill>
              </a:rPr>
              <a:t>Hace</a:t>
            </a:r>
            <a:r>
              <a:rPr lang="en-US" sz="3600" b="1" dirty="0">
                <a:solidFill>
                  <a:schemeClr val="bg1"/>
                </a:solidFill>
              </a:rPr>
              <a:t> 188 </a:t>
            </a:r>
            <a:r>
              <a:rPr lang="en-US" sz="3600" b="1" dirty="0" err="1">
                <a:solidFill>
                  <a:schemeClr val="bg1"/>
                </a:solidFill>
              </a:rPr>
              <a:t>años</a:t>
            </a:r>
            <a:endParaRPr lang="en-US" sz="3600" b="1" dirty="0">
              <a:solidFill>
                <a:schemeClr val="bg1"/>
              </a:solidFill>
            </a:endParaRPr>
          </a:p>
        </p:txBody>
      </p:sp>
    </p:spTree>
    <p:extLst>
      <p:ext uri="{BB962C8B-B14F-4D97-AF65-F5344CB8AC3E}">
        <p14:creationId xmlns:p14="http://schemas.microsoft.com/office/powerpoint/2010/main" val="27729387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533B79-35C2-2DCA-C858-8DCDBAF60C0D}"/>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2DF3FCD-9A2E-B0F7-CB0A-998DA57669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F9FC518-EC7D-E3D8-D3A8-C379C0EE2B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D4575E75-7712-EE5A-2171-305A102F5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5C106AB1-C962-194B-E078-C064701E5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9EFF515A-5C7A-C272-8EB3-3205E30A1C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n 2" descr="Patrón de fondo&#10;&#10;El contenido generado por IA puede ser incorrecto.">
            <a:extLst>
              <a:ext uri="{FF2B5EF4-FFF2-40B4-BE49-F238E27FC236}">
                <a16:creationId xmlns:a16="http://schemas.microsoft.com/office/drawing/2014/main" id="{82C07DD4-32F4-29BC-FEDD-B2536F0F34FF}"/>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 y="-10"/>
            <a:ext cx="12192000" cy="6858000"/>
          </a:xfrm>
          <a:prstGeom prst="rect">
            <a:avLst/>
          </a:prstGeom>
        </p:spPr>
      </p:pic>
      <p:sp>
        <p:nvSpPr>
          <p:cNvPr id="7" name="CuadroTexto 6">
            <a:extLst>
              <a:ext uri="{FF2B5EF4-FFF2-40B4-BE49-F238E27FC236}">
                <a16:creationId xmlns:a16="http://schemas.microsoft.com/office/drawing/2014/main" id="{7B5B7154-8343-2B0A-1A06-D1CAEA81BC1D}"/>
              </a:ext>
            </a:extLst>
          </p:cNvPr>
          <p:cNvSpPr txBox="1"/>
          <p:nvPr/>
        </p:nvSpPr>
        <p:spPr>
          <a:xfrm>
            <a:off x="82362" y="1505974"/>
            <a:ext cx="8458200" cy="4628126"/>
          </a:xfrm>
          <a:prstGeom prst="rect">
            <a:avLst/>
          </a:prstGeom>
          <a:noFill/>
        </p:spPr>
        <p:txBody>
          <a:bodyPr wrap="square">
            <a:spAutoFit/>
          </a:bodyPr>
          <a:lstStyle/>
          <a:p>
            <a:pPr marL="342900" lvl="0" indent="-342900">
              <a:lnSpc>
                <a:spcPct val="115000"/>
              </a:lnSpc>
              <a:spcAft>
                <a:spcPts val="800"/>
              </a:spcAft>
              <a:buSzPts val="1000"/>
              <a:buFont typeface="Symbol" panose="05050102010706020507" pitchFamily="18" charset="2"/>
              <a:buChar char=""/>
              <a:tabLst>
                <a:tab pos="457200" algn="l"/>
              </a:tabLst>
            </a:pPr>
            <a:r>
              <a:rPr lang="es-CO"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Bicameralismo:</a:t>
            </a:r>
            <a:r>
              <a:rPr lang="es-CO"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Compuesto por la Cámara de los Lores (nobleza y clero) y la Cámara de los Comunes (Burguesía y terratenientes).</a:t>
            </a:r>
          </a:p>
          <a:p>
            <a:pPr marL="342900" lvl="0" indent="-342900">
              <a:lnSpc>
                <a:spcPct val="115000"/>
              </a:lnSpc>
              <a:spcAft>
                <a:spcPts val="800"/>
              </a:spcAft>
              <a:buSzPts val="1000"/>
              <a:buFont typeface="Symbol" panose="05050102010706020507" pitchFamily="18" charset="2"/>
              <a:buChar char=""/>
              <a:tabLst>
                <a:tab pos="457200" algn="l"/>
              </a:tabLst>
            </a:pPr>
            <a:r>
              <a:rPr lang="es-CO"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Sufragio Restringido:</a:t>
            </a:r>
            <a:r>
              <a:rPr lang="es-CO"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Solo una minoría masculina (alrededor del 15%) y de clases altas tenía derecho al voto antes de las reformas.</a:t>
            </a:r>
          </a:p>
          <a:p>
            <a:pPr marL="342900" lvl="0" indent="-342900">
              <a:lnSpc>
                <a:spcPct val="115000"/>
              </a:lnSpc>
              <a:spcAft>
                <a:spcPts val="800"/>
              </a:spcAft>
              <a:buSzPts val="1000"/>
              <a:buFont typeface="Symbol" panose="05050102010706020507" pitchFamily="18" charset="2"/>
              <a:buChar char=""/>
              <a:tabLst>
                <a:tab pos="457200" algn="l"/>
              </a:tabLst>
            </a:pPr>
            <a:r>
              <a:rPr lang="es-CO"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"Distritos Podridos" (Rotten </a:t>
            </a:r>
            <a:r>
              <a:rPr lang="es-CO" b="1"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Boroughs</a:t>
            </a:r>
            <a:r>
              <a:rPr lang="es-CO"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r>
              <a:rPr lang="es-CO"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Áreas con muy poca o nula población mantenían representación, mientras grandes ciudades industriales carecían de ella, facilitando la corrupción y el control terrateniente.</a:t>
            </a:r>
          </a:p>
          <a:p>
            <a:pPr marL="342900" lvl="0" indent="-342900">
              <a:lnSpc>
                <a:spcPct val="115000"/>
              </a:lnSpc>
              <a:spcAft>
                <a:spcPts val="800"/>
              </a:spcAft>
              <a:buSzPts val="1000"/>
              <a:buFont typeface="Symbol" panose="05050102010706020507" pitchFamily="18" charset="2"/>
              <a:buChar char=""/>
              <a:tabLst>
                <a:tab pos="457200" algn="l"/>
              </a:tabLst>
            </a:pPr>
            <a:r>
              <a:rPr lang="es-CO"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Inexistencia de Pago:</a:t>
            </a:r>
            <a:r>
              <a:rPr lang="es-CO"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t>
            </a:r>
            <a:r>
              <a:rPr lang="es-CO"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Los diputados de la Cámara de los Comunes no recibían remuneración, lo que </a:t>
            </a:r>
            <a:r>
              <a:rPr lang="es-CO"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limitaba el acceso a la política únicamente a los ricos.</a:t>
            </a:r>
          </a:p>
          <a:p>
            <a:pPr marL="342900" lvl="0" indent="-342900">
              <a:lnSpc>
                <a:spcPct val="115000"/>
              </a:lnSpc>
              <a:spcAft>
                <a:spcPts val="800"/>
              </a:spcAft>
              <a:buSzPts val="1000"/>
              <a:buFont typeface="Symbol" panose="05050102010706020507" pitchFamily="18" charset="2"/>
              <a:buChar char=""/>
              <a:tabLst>
                <a:tab pos="457200" algn="l"/>
              </a:tabLst>
            </a:pPr>
            <a:r>
              <a:rPr lang="es-CO"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Control Monárquico/Aristocrático:</a:t>
            </a:r>
            <a:r>
              <a:rPr lang="es-CO"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Aunque limitaba a la monarquía desde la Revolución Gloriosa (1688), el Parlamento era un club de la élite terrateniente hasta la Reforma de 1832, que expandió ligeramente el voto, pero no lo democratizó</a:t>
            </a:r>
            <a:r>
              <a:rPr lang="es-CO"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t>
            </a:r>
            <a:endParaRPr lang="es-CO"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Estatua sobre un edificio">
            <a:extLst>
              <a:ext uri="{FF2B5EF4-FFF2-40B4-BE49-F238E27FC236}">
                <a16:creationId xmlns:a16="http://schemas.microsoft.com/office/drawing/2014/main" id="{8620E6F3-8083-882D-A809-9DA2672FBB30}"/>
              </a:ext>
            </a:extLst>
          </p:cNvPr>
          <p:cNvPicPr>
            <a:picLocks noChangeAspect="1"/>
          </p:cNvPicPr>
          <p:nvPr/>
        </p:nvPicPr>
        <p:blipFill>
          <a:blip r:embed="rId3"/>
          <a:srcRect l="33506" t="16731" r="30430" b="-1"/>
          <a:stretch>
            <a:fillRect/>
          </a:stretch>
        </p:blipFill>
        <p:spPr>
          <a:xfrm>
            <a:off x="8486775" y="1147482"/>
            <a:ext cx="3705224" cy="5710518"/>
          </a:xfrm>
          <a:prstGeom prst="rect">
            <a:avLst/>
          </a:prstGeom>
        </p:spPr>
      </p:pic>
      <p:sp>
        <p:nvSpPr>
          <p:cNvPr id="8" name="Título 1">
            <a:extLst>
              <a:ext uri="{FF2B5EF4-FFF2-40B4-BE49-F238E27FC236}">
                <a16:creationId xmlns:a16="http://schemas.microsoft.com/office/drawing/2014/main" id="{E0EE5BFB-3BAA-D240-9A65-0BB1EF303413}"/>
              </a:ext>
            </a:extLst>
          </p:cNvPr>
          <p:cNvSpPr txBox="1">
            <a:spLocks/>
          </p:cNvSpPr>
          <p:nvPr/>
        </p:nvSpPr>
        <p:spPr>
          <a:xfrm>
            <a:off x="316520" y="480926"/>
            <a:ext cx="8029670" cy="1192564"/>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nSpc>
                <a:spcPct val="90000"/>
              </a:lnSpc>
            </a:pPr>
            <a:r>
              <a:rPr lang="en-US" sz="3600" b="1" dirty="0">
                <a:solidFill>
                  <a:schemeClr val="bg1"/>
                </a:solidFill>
              </a:rPr>
              <a:t>El </a:t>
            </a:r>
            <a:r>
              <a:rPr lang="en-US" sz="3600" b="1" dirty="0" err="1">
                <a:solidFill>
                  <a:schemeClr val="bg1"/>
                </a:solidFill>
              </a:rPr>
              <a:t>caso</a:t>
            </a:r>
            <a:r>
              <a:rPr lang="en-US" sz="3600" b="1" dirty="0">
                <a:solidFill>
                  <a:schemeClr val="bg1"/>
                </a:solidFill>
              </a:rPr>
              <a:t> </a:t>
            </a:r>
            <a:r>
              <a:rPr lang="en-US" sz="3600" b="1" dirty="0" err="1">
                <a:solidFill>
                  <a:schemeClr val="bg1"/>
                </a:solidFill>
              </a:rPr>
              <a:t>que</a:t>
            </a:r>
            <a:r>
              <a:rPr lang="en-US" sz="3600" b="1" dirty="0">
                <a:solidFill>
                  <a:schemeClr val="bg1"/>
                </a:solidFill>
              </a:rPr>
              <a:t> </a:t>
            </a:r>
            <a:r>
              <a:rPr lang="en-US" sz="3600" b="1" dirty="0" err="1">
                <a:solidFill>
                  <a:schemeClr val="bg1"/>
                </a:solidFill>
              </a:rPr>
              <a:t>nos</a:t>
            </a:r>
            <a:r>
              <a:rPr lang="en-US" sz="3600" b="1" dirty="0">
                <a:solidFill>
                  <a:schemeClr val="bg1"/>
                </a:solidFill>
              </a:rPr>
              <a:t> </a:t>
            </a:r>
            <a:r>
              <a:rPr lang="en-US" sz="3600" b="1" dirty="0" err="1">
                <a:solidFill>
                  <a:schemeClr val="bg1"/>
                </a:solidFill>
              </a:rPr>
              <a:t>ocupa</a:t>
            </a:r>
            <a:r>
              <a:rPr lang="en-US" sz="3600" b="1" dirty="0">
                <a:solidFill>
                  <a:schemeClr val="bg1"/>
                </a:solidFill>
              </a:rPr>
              <a:t> – </a:t>
            </a:r>
            <a:br>
              <a:rPr lang="en-US" sz="3600" b="1" dirty="0">
                <a:solidFill>
                  <a:schemeClr val="bg1"/>
                </a:solidFill>
              </a:rPr>
            </a:br>
            <a:r>
              <a:rPr lang="en-US" sz="3600" b="1" dirty="0" err="1">
                <a:solidFill>
                  <a:schemeClr val="bg1"/>
                </a:solidFill>
              </a:rPr>
              <a:t>el</a:t>
            </a:r>
            <a:r>
              <a:rPr lang="en-US" sz="3600" b="1" dirty="0">
                <a:solidFill>
                  <a:schemeClr val="bg1"/>
                </a:solidFill>
              </a:rPr>
              <a:t> </a:t>
            </a:r>
            <a:r>
              <a:rPr lang="en-US" sz="3600" b="1" dirty="0" err="1">
                <a:solidFill>
                  <a:schemeClr val="bg1"/>
                </a:solidFill>
              </a:rPr>
              <a:t>parlamento</a:t>
            </a:r>
            <a:r>
              <a:rPr lang="en-US" sz="3600" b="1" dirty="0">
                <a:solidFill>
                  <a:schemeClr val="bg1"/>
                </a:solidFill>
              </a:rPr>
              <a:t> </a:t>
            </a:r>
            <a:r>
              <a:rPr lang="en-US" sz="3600" b="1" dirty="0" err="1">
                <a:solidFill>
                  <a:schemeClr val="bg1"/>
                </a:solidFill>
              </a:rPr>
              <a:t>inglés</a:t>
            </a:r>
            <a:r>
              <a:rPr lang="en-US" sz="3600" b="1" dirty="0">
                <a:solidFill>
                  <a:schemeClr val="bg1"/>
                </a:solidFill>
              </a:rPr>
              <a:t> antes de 1838</a:t>
            </a:r>
          </a:p>
        </p:txBody>
      </p:sp>
    </p:spTree>
    <p:extLst>
      <p:ext uri="{BB962C8B-B14F-4D97-AF65-F5344CB8AC3E}">
        <p14:creationId xmlns:p14="http://schemas.microsoft.com/office/powerpoint/2010/main" val="40597686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D86FE8-4543-7C46-8BFF-0A34D5A34287}"/>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1FF5333-8601-81EA-D6E6-67D3E2BAE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29449C-59E9-EA04-46BA-49532B8536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B3E7BF8-4A95-1790-4BF0-D0DCB704C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DECF671-E45B-9773-295B-1DB23B146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05CDF8EE-E314-2864-6C10-1CBF856E40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n 2" descr="Patrón de fondo&#10;&#10;El contenido generado por IA puede ser incorrecto.">
            <a:extLst>
              <a:ext uri="{FF2B5EF4-FFF2-40B4-BE49-F238E27FC236}">
                <a16:creationId xmlns:a16="http://schemas.microsoft.com/office/drawing/2014/main" id="{317A4CD5-265C-7DFE-015D-20F5F351176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 y="-10"/>
            <a:ext cx="12192000" cy="6858000"/>
          </a:xfrm>
          <a:prstGeom prst="rect">
            <a:avLst/>
          </a:prstGeom>
        </p:spPr>
      </p:pic>
      <p:sp>
        <p:nvSpPr>
          <p:cNvPr id="2" name="Título 1">
            <a:extLst>
              <a:ext uri="{FF2B5EF4-FFF2-40B4-BE49-F238E27FC236}">
                <a16:creationId xmlns:a16="http://schemas.microsoft.com/office/drawing/2014/main" id="{36179C74-E971-DF07-B5C9-50F2891A9202}"/>
              </a:ext>
            </a:extLst>
          </p:cNvPr>
          <p:cNvSpPr>
            <a:spLocks noGrp="1"/>
          </p:cNvSpPr>
          <p:nvPr>
            <p:ph type="title"/>
          </p:nvPr>
        </p:nvSpPr>
        <p:spPr>
          <a:xfrm>
            <a:off x="5700709" y="1009040"/>
            <a:ext cx="6306140" cy="1307592"/>
          </a:xfrm>
        </p:spPr>
        <p:txBody>
          <a:bodyPr>
            <a:normAutofit/>
          </a:bodyPr>
          <a:lstStyle/>
          <a:p>
            <a:pPr>
              <a:lnSpc>
                <a:spcPct val="90000"/>
              </a:lnSpc>
            </a:pPr>
            <a:r>
              <a:rPr lang="es-CO" sz="3400" b="1" dirty="0">
                <a:solidFill>
                  <a:schemeClr val="bg2"/>
                </a:solidFill>
              </a:rPr>
              <a:t>Surgimiento del movimiento cartista</a:t>
            </a:r>
          </a:p>
        </p:txBody>
      </p:sp>
      <p:sp>
        <p:nvSpPr>
          <p:cNvPr id="4" name="Marcador de contenido 2">
            <a:extLst>
              <a:ext uri="{FF2B5EF4-FFF2-40B4-BE49-F238E27FC236}">
                <a16:creationId xmlns:a16="http://schemas.microsoft.com/office/drawing/2014/main" id="{231E8596-6C21-CE9B-63E1-89E386F3DBC4}"/>
              </a:ext>
            </a:extLst>
          </p:cNvPr>
          <p:cNvSpPr>
            <a:spLocks noGrp="1"/>
          </p:cNvSpPr>
          <p:nvPr>
            <p:ph idx="1"/>
          </p:nvPr>
        </p:nvSpPr>
        <p:spPr>
          <a:xfrm>
            <a:off x="5743304" y="2031174"/>
            <a:ext cx="6356120" cy="4576523"/>
          </a:xfrm>
        </p:spPr>
        <p:txBody>
          <a:bodyPr>
            <a:normAutofit lnSpcReduction="10000"/>
          </a:bodyPr>
          <a:lstStyle/>
          <a:p>
            <a:pPr marL="0" indent="0" algn="just">
              <a:buNone/>
            </a:pPr>
            <a:r>
              <a:rPr lang="es-ES" b="1" dirty="0">
                <a:solidFill>
                  <a:schemeClr val="bg1"/>
                </a:solidFill>
                <a:latin typeface="Aptos Display" panose="020B0004020202020204" pitchFamily="34" charset="0"/>
                <a:cs typeface="Browallia New" panose="020B0502040204020203" pitchFamily="34" charset="-34"/>
              </a:rPr>
              <a:t>Contexto Económico: </a:t>
            </a:r>
            <a:r>
              <a:rPr lang="es-ES" dirty="0">
                <a:solidFill>
                  <a:schemeClr val="bg1"/>
                </a:solidFill>
                <a:latin typeface="Aptos Display" panose="020B0004020202020204" pitchFamily="34" charset="0"/>
                <a:cs typeface="Browallia New" panose="020B0502040204020203" pitchFamily="34" charset="-34"/>
              </a:rPr>
              <a:t>Duras condiciones de vida y de trabajo derivadas de la Primera Revolución Industrial y crisis económicas.</a:t>
            </a:r>
          </a:p>
          <a:p>
            <a:pPr marL="0" indent="0" algn="just">
              <a:buNone/>
            </a:pPr>
            <a:r>
              <a:rPr lang="es-ES" b="1" dirty="0">
                <a:solidFill>
                  <a:schemeClr val="bg1"/>
                </a:solidFill>
                <a:latin typeface="Aptos Display" panose="020B0004020202020204" pitchFamily="34" charset="0"/>
                <a:cs typeface="Browallia New" panose="020B0502040204020203" pitchFamily="34" charset="-34"/>
              </a:rPr>
              <a:t>Limitaciones Políticas: </a:t>
            </a:r>
            <a:r>
              <a:rPr lang="es-ES" dirty="0">
                <a:solidFill>
                  <a:schemeClr val="bg1"/>
                </a:solidFill>
                <a:latin typeface="Aptos Display" panose="020B0004020202020204" pitchFamily="34" charset="0"/>
                <a:cs typeface="Browallia New" panose="020B0502040204020203" pitchFamily="34" charset="-34"/>
              </a:rPr>
              <a:t>La reforma de 1832 benefició a la burguesía, pero excluyó a la clase obrera, decepcionando a los trabajadores que buscaban representación.</a:t>
            </a:r>
          </a:p>
          <a:p>
            <a:pPr marL="0" indent="0" algn="just">
              <a:buNone/>
            </a:pPr>
            <a:r>
              <a:rPr lang="es-ES" b="1" dirty="0">
                <a:solidFill>
                  <a:schemeClr val="bg1"/>
                </a:solidFill>
                <a:latin typeface="Aptos Display" panose="020B0004020202020204" pitchFamily="34" charset="0"/>
                <a:cs typeface="Browallia New" panose="020B0502040204020203" pitchFamily="34" charset="-34"/>
              </a:rPr>
              <a:t>Fracaso del Sindicalismo Puro: </a:t>
            </a:r>
            <a:r>
              <a:rPr lang="es-ES" dirty="0">
                <a:solidFill>
                  <a:schemeClr val="bg1"/>
                </a:solidFill>
                <a:latin typeface="Aptos Display" panose="020B0004020202020204" pitchFamily="34" charset="0"/>
                <a:cs typeface="Browallia New" panose="020B0502040204020203" pitchFamily="34" charset="-34"/>
              </a:rPr>
              <a:t>Tras</a:t>
            </a:r>
            <a:r>
              <a:rPr lang="es-ES" b="1" dirty="0">
                <a:solidFill>
                  <a:schemeClr val="bg1"/>
                </a:solidFill>
                <a:latin typeface="Aptos Display" panose="020B0004020202020204" pitchFamily="34" charset="0"/>
                <a:cs typeface="Browallia New" panose="020B0502040204020203" pitchFamily="34" charset="-34"/>
              </a:rPr>
              <a:t> </a:t>
            </a:r>
            <a:r>
              <a:rPr lang="es-ES" dirty="0">
                <a:solidFill>
                  <a:schemeClr val="bg1"/>
                </a:solidFill>
                <a:latin typeface="Aptos Display" panose="020B0004020202020204" pitchFamily="34" charset="0"/>
                <a:cs typeface="Browallia New" panose="020B0502040204020203" pitchFamily="34" charset="-34"/>
              </a:rPr>
              <a:t>la ilegalización de la Great </a:t>
            </a:r>
            <a:r>
              <a:rPr lang="es-ES" dirty="0" err="1">
                <a:solidFill>
                  <a:schemeClr val="bg1"/>
                </a:solidFill>
                <a:latin typeface="Aptos Display" panose="020B0004020202020204" pitchFamily="34" charset="0"/>
                <a:cs typeface="Browallia New" panose="020B0502040204020203" pitchFamily="34" charset="-34"/>
              </a:rPr>
              <a:t>Trade</a:t>
            </a:r>
            <a:r>
              <a:rPr lang="es-ES" dirty="0">
                <a:solidFill>
                  <a:schemeClr val="bg1"/>
                </a:solidFill>
                <a:latin typeface="Aptos Display" panose="020B0004020202020204" pitchFamily="34" charset="0"/>
                <a:cs typeface="Browallia New" panose="020B0502040204020203" pitchFamily="34" charset="-34"/>
              </a:rPr>
              <a:t> Union en 1834, los trabajadores comprendieron que necesitaban poder político para lograr mejoras laborales.</a:t>
            </a:r>
          </a:p>
          <a:p>
            <a:pPr marL="0" indent="0" algn="just">
              <a:buNone/>
            </a:pPr>
            <a:r>
              <a:rPr lang="es-ES" b="1" dirty="0">
                <a:solidFill>
                  <a:schemeClr val="bg1"/>
                </a:solidFill>
                <a:latin typeface="Aptos Display" panose="020B0004020202020204" pitchFamily="34" charset="0"/>
                <a:cs typeface="Browallia New" panose="020B0502040204020203" pitchFamily="34" charset="-34"/>
              </a:rPr>
              <a:t>Fundación Clave: </a:t>
            </a:r>
            <a:r>
              <a:rPr lang="es-ES" dirty="0">
                <a:solidFill>
                  <a:schemeClr val="bg1"/>
                </a:solidFill>
                <a:latin typeface="Aptos Display" panose="020B0004020202020204" pitchFamily="34" charset="0"/>
                <a:cs typeface="Browallia New" panose="020B0502040204020203" pitchFamily="34" charset="-34"/>
              </a:rPr>
              <a:t>En 1836 se fundó la London </a:t>
            </a:r>
            <a:r>
              <a:rPr lang="es-ES" dirty="0" err="1">
                <a:solidFill>
                  <a:schemeClr val="bg1"/>
                </a:solidFill>
                <a:latin typeface="Aptos Display" panose="020B0004020202020204" pitchFamily="34" charset="0"/>
                <a:cs typeface="Browallia New" panose="020B0502040204020203" pitchFamily="34" charset="-34"/>
              </a:rPr>
              <a:t>Working</a:t>
            </a:r>
            <a:r>
              <a:rPr lang="es-ES" dirty="0">
                <a:solidFill>
                  <a:schemeClr val="bg1"/>
                </a:solidFill>
                <a:latin typeface="Aptos Display" panose="020B0004020202020204" pitchFamily="34" charset="0"/>
                <a:cs typeface="Browallia New" panose="020B0502040204020203" pitchFamily="34" charset="-34"/>
              </a:rPr>
              <a:t> </a:t>
            </a:r>
            <a:r>
              <a:rPr lang="es-ES" dirty="0" err="1">
                <a:solidFill>
                  <a:schemeClr val="bg1"/>
                </a:solidFill>
                <a:latin typeface="Aptos Display" panose="020B0004020202020204" pitchFamily="34" charset="0"/>
                <a:cs typeface="Browallia New" panose="020B0502040204020203" pitchFamily="34" charset="-34"/>
              </a:rPr>
              <a:t>Men's</a:t>
            </a:r>
            <a:r>
              <a:rPr lang="es-ES" dirty="0">
                <a:solidFill>
                  <a:schemeClr val="bg1"/>
                </a:solidFill>
                <a:latin typeface="Aptos Display" panose="020B0004020202020204" pitchFamily="34" charset="0"/>
                <a:cs typeface="Browallia New" panose="020B0502040204020203" pitchFamily="34" charset="-34"/>
              </a:rPr>
              <a:t> </a:t>
            </a:r>
            <a:r>
              <a:rPr lang="es-ES" dirty="0" err="1">
                <a:solidFill>
                  <a:schemeClr val="bg1"/>
                </a:solidFill>
                <a:latin typeface="Aptos Display" panose="020B0004020202020204" pitchFamily="34" charset="0"/>
                <a:cs typeface="Browallia New" panose="020B0502040204020203" pitchFamily="34" charset="-34"/>
              </a:rPr>
              <a:t>Association</a:t>
            </a:r>
            <a:r>
              <a:rPr lang="es-ES" dirty="0">
                <a:solidFill>
                  <a:schemeClr val="bg1"/>
                </a:solidFill>
                <a:latin typeface="Aptos Display" panose="020B0004020202020204" pitchFamily="34" charset="0"/>
                <a:cs typeface="Browallia New" panose="020B0502040204020203" pitchFamily="34" charset="-34"/>
              </a:rPr>
              <a:t> </a:t>
            </a:r>
            <a:r>
              <a:rPr lang="es-ES" dirty="0">
                <a:solidFill>
                  <a:schemeClr val="bg1"/>
                </a:solidFill>
                <a:latin typeface="Aptos Display" panose="020B0004020202020204" pitchFamily="34" charset="0"/>
              </a:rPr>
              <a:t>(Asociación de Hombres Trabajadores de Londres)</a:t>
            </a:r>
            <a:r>
              <a:rPr lang="es-ES" dirty="0">
                <a:solidFill>
                  <a:schemeClr val="bg1"/>
                </a:solidFill>
                <a:latin typeface="Aptos Display" panose="020B0004020202020204" pitchFamily="34" charset="0"/>
                <a:cs typeface="Browallia New" panose="020B0502040204020203" pitchFamily="34" charset="-34"/>
              </a:rPr>
              <a:t>, que publicó la Carta del Pueblo en 1838.</a:t>
            </a:r>
            <a:endParaRPr lang="es-CO" sz="900" dirty="0">
              <a:latin typeface="Aptos Display" panose="020B0004020202020204" pitchFamily="34" charset="0"/>
            </a:endParaRPr>
          </a:p>
        </p:txBody>
      </p:sp>
      <p:pic>
        <p:nvPicPr>
          <p:cNvPr id="12" name="Imagen 11" descr="Imagen que contiene texto, libro&#10;&#10;El contenido generado por IA puede ser incorrecto.">
            <a:extLst>
              <a:ext uri="{FF2B5EF4-FFF2-40B4-BE49-F238E27FC236}">
                <a16:creationId xmlns:a16="http://schemas.microsoft.com/office/drawing/2014/main" id="{AD07D601-7CB3-5EAD-12D0-0ACAED2E1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60" y="129511"/>
            <a:ext cx="5355399" cy="6598957"/>
          </a:xfrm>
          <a:prstGeom prst="rect">
            <a:avLst/>
          </a:prstGeom>
        </p:spPr>
      </p:pic>
    </p:spTree>
    <p:extLst>
      <p:ext uri="{BB962C8B-B14F-4D97-AF65-F5344CB8AC3E}">
        <p14:creationId xmlns:p14="http://schemas.microsoft.com/office/powerpoint/2010/main" val="10848785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p:cTn id="25"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26"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7" dur="10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calcmode="lin" valueType="num">
                                      <p:cBhvr>
                                        <p:cTn id="32"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33"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p:cTn id="39"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40"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41"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Patrón de fondo&#10;&#10;El contenido generado por IA puede ser incorrecto.">
            <a:extLst>
              <a:ext uri="{FF2B5EF4-FFF2-40B4-BE49-F238E27FC236}">
                <a16:creationId xmlns:a16="http://schemas.microsoft.com/office/drawing/2014/main" id="{BE0EB3CA-C179-DC9D-0D1C-5CF1974D6E09}"/>
              </a:ext>
            </a:extLst>
          </p:cNvPr>
          <p:cNvPicPr>
            <a:picLocks noGrp="1" noChangeAspect="1"/>
          </p:cNvPicPr>
          <p:nvPr>
            <p:ph idx="1"/>
          </p:nvPr>
        </p:nvPicPr>
        <p:blipFill>
          <a:blip r:embed="rId2">
            <a:alphaModFix/>
            <a:extLst>
              <a:ext uri="{28A0092B-C50C-407E-A947-70E740481C1C}">
                <a14:useLocalDpi xmlns:a14="http://schemas.microsoft.com/office/drawing/2010/main" val="0"/>
              </a:ext>
            </a:extLst>
          </a:blip>
          <a:stretch>
            <a:fillRect/>
          </a:stretch>
        </p:blipFill>
        <p:spPr>
          <a:xfrm>
            <a:off x="27845" y="0"/>
            <a:ext cx="12191998" cy="6858000"/>
          </a:xfrm>
          <a:prstGeom prst="rect">
            <a:avLst/>
          </a:prstGeom>
        </p:spPr>
      </p:pic>
      <p:sp>
        <p:nvSpPr>
          <p:cNvPr id="2" name="Título 1">
            <a:extLst>
              <a:ext uri="{FF2B5EF4-FFF2-40B4-BE49-F238E27FC236}">
                <a16:creationId xmlns:a16="http://schemas.microsoft.com/office/drawing/2014/main" id="{309380C2-432A-0EA7-D12F-6769540C9217}"/>
              </a:ext>
            </a:extLst>
          </p:cNvPr>
          <p:cNvSpPr>
            <a:spLocks noGrp="1"/>
          </p:cNvSpPr>
          <p:nvPr>
            <p:ph type="title"/>
          </p:nvPr>
        </p:nvSpPr>
        <p:spPr>
          <a:xfrm>
            <a:off x="605816" y="198544"/>
            <a:ext cx="7408195" cy="1307592"/>
          </a:xfrm>
        </p:spPr>
        <p:txBody>
          <a:bodyPr>
            <a:normAutofit fontScale="90000"/>
          </a:bodyPr>
          <a:lstStyle/>
          <a:p>
            <a:r>
              <a:rPr lang="es-CO" b="1" dirty="0"/>
              <a:t>El incipiente movimiento obrero toma conciencia política</a:t>
            </a:r>
          </a:p>
        </p:txBody>
      </p:sp>
      <p:sp>
        <p:nvSpPr>
          <p:cNvPr id="7" name="Marcador de contenido 2">
            <a:extLst>
              <a:ext uri="{FF2B5EF4-FFF2-40B4-BE49-F238E27FC236}">
                <a16:creationId xmlns:a16="http://schemas.microsoft.com/office/drawing/2014/main" id="{EFE5F71A-6175-E145-6024-6F7A8D7BD7AF}"/>
              </a:ext>
            </a:extLst>
          </p:cNvPr>
          <p:cNvSpPr txBox="1">
            <a:spLocks/>
          </p:cNvSpPr>
          <p:nvPr/>
        </p:nvSpPr>
        <p:spPr>
          <a:xfrm>
            <a:off x="6555174" y="1780871"/>
            <a:ext cx="5544250" cy="2799618"/>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s-ES" sz="2400" dirty="0">
                <a:solidFill>
                  <a:srgbClr val="000000"/>
                </a:solidFill>
                <a:latin typeface="Aptos Display" panose="020B0004020202020204" pitchFamily="34" charset="0"/>
                <a:cs typeface="Browallia New" panose="020B0502040204020203" pitchFamily="34" charset="-34"/>
              </a:rPr>
              <a:t>La prohibición del movimiento obrero en la Inglaterra del siglo XIX se consolidó mediante las </a:t>
            </a:r>
            <a:r>
              <a:rPr lang="es-ES" sz="2400" b="1" dirty="0" err="1">
                <a:solidFill>
                  <a:srgbClr val="000000"/>
                </a:solidFill>
                <a:latin typeface="Aptos Display" panose="020B0004020202020204" pitchFamily="34" charset="0"/>
                <a:cs typeface="Browallia New" panose="020B0502040204020203" pitchFamily="34" charset="-34"/>
              </a:rPr>
              <a:t>Combination</a:t>
            </a:r>
            <a:r>
              <a:rPr lang="es-ES" sz="2400" b="1" dirty="0">
                <a:solidFill>
                  <a:srgbClr val="000000"/>
                </a:solidFill>
                <a:latin typeface="Aptos Display" panose="020B0004020202020204" pitchFamily="34" charset="0"/>
                <a:cs typeface="Browallia New" panose="020B0502040204020203" pitchFamily="34" charset="-34"/>
              </a:rPr>
              <a:t> </a:t>
            </a:r>
            <a:r>
              <a:rPr lang="es-ES" sz="2400" b="1" dirty="0" err="1">
                <a:solidFill>
                  <a:srgbClr val="000000"/>
                </a:solidFill>
                <a:latin typeface="Aptos Display" panose="020B0004020202020204" pitchFamily="34" charset="0"/>
                <a:cs typeface="Browallia New" panose="020B0502040204020203" pitchFamily="34" charset="-34"/>
              </a:rPr>
              <a:t>Acts</a:t>
            </a:r>
            <a:r>
              <a:rPr lang="es-ES" sz="2400" b="1" dirty="0">
                <a:solidFill>
                  <a:srgbClr val="000000"/>
                </a:solidFill>
                <a:latin typeface="Aptos Display" panose="020B0004020202020204" pitchFamily="34" charset="0"/>
                <a:cs typeface="Browallia New" panose="020B0502040204020203" pitchFamily="34" charset="-34"/>
              </a:rPr>
              <a:t> </a:t>
            </a:r>
            <a:r>
              <a:rPr lang="es-ES" sz="2400" dirty="0">
                <a:solidFill>
                  <a:srgbClr val="000000"/>
                </a:solidFill>
                <a:latin typeface="Aptos Display" panose="020B0004020202020204" pitchFamily="34" charset="0"/>
                <a:cs typeface="Browallia New" panose="020B0502040204020203" pitchFamily="34" charset="-34"/>
              </a:rPr>
              <a:t>(1799-1800), leyes </a:t>
            </a:r>
            <a:r>
              <a:rPr lang="es-ES" sz="2400" b="1" dirty="0">
                <a:solidFill>
                  <a:srgbClr val="FF0000"/>
                </a:solidFill>
                <a:latin typeface="Aptos Display" panose="020B0004020202020204" pitchFamily="34" charset="0"/>
                <a:cs typeface="Browallia New" panose="020B0502040204020203" pitchFamily="34" charset="-34"/>
              </a:rPr>
              <a:t>parlamentarias</a:t>
            </a:r>
            <a:r>
              <a:rPr lang="es-ES" sz="2400" dirty="0">
                <a:solidFill>
                  <a:srgbClr val="000000"/>
                </a:solidFill>
                <a:latin typeface="Aptos Display" panose="020B0004020202020204" pitchFamily="34" charset="0"/>
                <a:cs typeface="Browallia New" panose="020B0502040204020203" pitchFamily="34" charset="-34"/>
              </a:rPr>
              <a:t> que ilegalizaron sindicatos y asociaciones laborales tras la Revolución Industrial. </a:t>
            </a:r>
          </a:p>
          <a:p>
            <a:pPr marL="0" lvl="0" indent="0" algn="just">
              <a:buNone/>
            </a:pPr>
            <a:r>
              <a:rPr lang="es-ES" sz="2400" dirty="0">
                <a:solidFill>
                  <a:srgbClr val="000000"/>
                </a:solidFill>
                <a:latin typeface="Aptos Display" panose="020B0004020202020204" pitchFamily="34" charset="0"/>
                <a:cs typeface="Browallia New" panose="020B0502040204020203" pitchFamily="34" charset="-34"/>
              </a:rPr>
              <a:t>Esta represión, que buscaba frenar las protestas y huelgas, fomentó </a:t>
            </a:r>
            <a:r>
              <a:rPr lang="es-ES" sz="2400" b="1" dirty="0">
                <a:solidFill>
                  <a:srgbClr val="000000"/>
                </a:solidFill>
                <a:latin typeface="Aptos Display" panose="020B0004020202020204" pitchFamily="34" charset="0"/>
                <a:cs typeface="Browallia New" panose="020B0502040204020203" pitchFamily="34" charset="-34"/>
              </a:rPr>
              <a:t>el ludismo </a:t>
            </a:r>
            <a:r>
              <a:rPr lang="es-ES" sz="2400" b="1" dirty="0">
                <a:solidFill>
                  <a:srgbClr val="FF0000"/>
                </a:solidFill>
                <a:latin typeface="Aptos Display" panose="020B0004020202020204" pitchFamily="34" charset="0"/>
                <a:cs typeface="Browallia New" panose="020B0502040204020203" pitchFamily="34" charset="-34"/>
              </a:rPr>
              <a:t>(destrucción de máquinas)</a:t>
            </a:r>
            <a:r>
              <a:rPr lang="es-ES" sz="2400" b="1" dirty="0">
                <a:solidFill>
                  <a:srgbClr val="000000"/>
                </a:solidFill>
                <a:latin typeface="Aptos Display" panose="020B0004020202020204" pitchFamily="34" charset="0"/>
                <a:cs typeface="Browallia New" panose="020B0502040204020203" pitchFamily="34" charset="-34"/>
              </a:rPr>
              <a:t> </a:t>
            </a:r>
            <a:r>
              <a:rPr lang="es-ES" sz="2400" dirty="0">
                <a:solidFill>
                  <a:srgbClr val="000000"/>
                </a:solidFill>
                <a:latin typeface="Aptos Display" panose="020B0004020202020204" pitchFamily="34" charset="0"/>
                <a:cs typeface="Browallia New" panose="020B0502040204020203" pitchFamily="34" charset="-34"/>
              </a:rPr>
              <a:t>y la persecución de líderes obreros.</a:t>
            </a:r>
            <a:endParaRPr kumimoji="0" lang="es-CO" sz="1000" i="0" u="none" strike="noStrike" kern="1200" cap="none" spc="0" normalizeH="0" baseline="0" noProof="0" dirty="0">
              <a:ln>
                <a:noFill/>
              </a:ln>
              <a:solidFill>
                <a:srgbClr val="FFFFFF"/>
              </a:solidFill>
              <a:effectLst/>
              <a:uLnTx/>
              <a:uFillTx/>
              <a:latin typeface="Aptos Display" panose="020B0004020202020204" pitchFamily="34" charset="0"/>
            </a:endParaRPr>
          </a:p>
        </p:txBody>
      </p:sp>
      <p:pic>
        <p:nvPicPr>
          <p:cNvPr id="9" name="Imagen 8" descr="Un grupo de personas en la noche&#10;&#10;El contenido generado por IA puede ser incorrecto.">
            <a:extLst>
              <a:ext uri="{FF2B5EF4-FFF2-40B4-BE49-F238E27FC236}">
                <a16:creationId xmlns:a16="http://schemas.microsoft.com/office/drawing/2014/main" id="{E99B3E86-128B-8A7A-7396-59322D41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76" y="1780871"/>
            <a:ext cx="6397867" cy="3973075"/>
          </a:xfrm>
          <a:prstGeom prst="rect">
            <a:avLst/>
          </a:prstGeom>
        </p:spPr>
      </p:pic>
    </p:spTree>
    <p:extLst>
      <p:ext uri="{BB962C8B-B14F-4D97-AF65-F5344CB8AC3E}">
        <p14:creationId xmlns:p14="http://schemas.microsoft.com/office/powerpoint/2010/main" val="340302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p:cTn id="20" dur="1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1"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2"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296AF8-960A-6EFF-E5AA-E607615D4B1A}"/>
              </a:ext>
            </a:extLst>
          </p:cNvPr>
          <p:cNvSpPr>
            <a:spLocks noGrp="1"/>
          </p:cNvSpPr>
          <p:nvPr>
            <p:ph type="title"/>
          </p:nvPr>
        </p:nvSpPr>
        <p:spPr/>
        <p:txBody>
          <a:bodyPr/>
          <a:lstStyle/>
          <a:p>
            <a:endParaRPr lang="es-CO"/>
          </a:p>
        </p:txBody>
      </p:sp>
      <p:pic>
        <p:nvPicPr>
          <p:cNvPr id="8" name="Marcador de contenido 7" descr="Un grupo de personas en frente de edificio&#10;&#10;El contenido generado por IA puede ser incorrecto.">
            <a:extLst>
              <a:ext uri="{FF2B5EF4-FFF2-40B4-BE49-F238E27FC236}">
                <a16:creationId xmlns:a16="http://schemas.microsoft.com/office/drawing/2014/main" id="{5FDC72B3-ECAE-9B02-8A66-9213B6A92A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9785" y="2222500"/>
            <a:ext cx="5612417" cy="3740150"/>
          </a:xfrm>
          <a:prstGeom prst="rect">
            <a:avLst/>
          </a:prstGeom>
        </p:spPr>
      </p:pic>
      <p:pic>
        <p:nvPicPr>
          <p:cNvPr id="4" name="Marcador de contenido 3" descr="Patrón de fondo&#10;&#10;El contenido generado por IA puede ser incorrecto.">
            <a:extLst>
              <a:ext uri="{FF2B5EF4-FFF2-40B4-BE49-F238E27FC236}">
                <a16:creationId xmlns:a16="http://schemas.microsoft.com/office/drawing/2014/main" id="{AFC4CA50-3655-5991-A17E-CDBDF7A77BF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0592" y="-1"/>
            <a:ext cx="12191998" cy="6858000"/>
          </a:xfrm>
          <a:prstGeom prst="rect">
            <a:avLst/>
          </a:prstGeom>
        </p:spPr>
      </p:pic>
      <p:sp>
        <p:nvSpPr>
          <p:cNvPr id="6" name="CuadroTexto 5">
            <a:extLst>
              <a:ext uri="{FF2B5EF4-FFF2-40B4-BE49-F238E27FC236}">
                <a16:creationId xmlns:a16="http://schemas.microsoft.com/office/drawing/2014/main" id="{A023B525-94B0-DDEE-EFB7-D4DA49D6045A}"/>
              </a:ext>
            </a:extLst>
          </p:cNvPr>
          <p:cNvSpPr txBox="1"/>
          <p:nvPr/>
        </p:nvSpPr>
        <p:spPr>
          <a:xfrm>
            <a:off x="367245" y="1464712"/>
            <a:ext cx="5612417" cy="4505657"/>
          </a:xfrm>
          <a:prstGeom prst="rect">
            <a:avLst/>
          </a:prstGeom>
          <a:noFill/>
        </p:spPr>
        <p:txBody>
          <a:bodyPr wrap="square">
            <a:spAutoFit/>
          </a:bodyPr>
          <a:lstStyle/>
          <a:p>
            <a:pPr algn="l">
              <a:lnSpc>
                <a:spcPts val="1800"/>
              </a:lnSpc>
              <a:spcAft>
                <a:spcPts val="900"/>
              </a:spcAft>
              <a:buFont typeface="Arial" panose="020B0604020202020204" pitchFamily="34" charset="0"/>
              <a:buChar char="•"/>
            </a:pPr>
            <a:r>
              <a:rPr lang="es-ES" sz="2400" b="1" i="0" dirty="0">
                <a:solidFill>
                  <a:srgbClr val="0A0A0A"/>
                </a:solidFill>
                <a:effectLst/>
                <a:latin typeface="Aptos Display" panose="020B0004020202020204" pitchFamily="34" charset="0"/>
              </a:rPr>
              <a:t>Clandestinidad: </a:t>
            </a:r>
            <a:r>
              <a:rPr lang="es-ES" sz="2400" i="0" dirty="0">
                <a:solidFill>
                  <a:srgbClr val="0A0A0A"/>
                </a:solidFill>
                <a:effectLst/>
                <a:latin typeface="Aptos Display" panose="020B0004020202020204" pitchFamily="34" charset="0"/>
              </a:rPr>
              <a:t>Los sindicatos </a:t>
            </a:r>
            <a:r>
              <a:rPr lang="es-ES" sz="2400" dirty="0">
                <a:solidFill>
                  <a:srgbClr val="0A0A0A"/>
                </a:solidFill>
                <a:latin typeface="Aptos Display" panose="020B0004020202020204" pitchFamily="34" charset="0"/>
              </a:rPr>
              <a:t>continuaron operando secretamente.</a:t>
            </a:r>
          </a:p>
          <a:p>
            <a:pPr>
              <a:lnSpc>
                <a:spcPts val="1800"/>
              </a:lnSpc>
              <a:spcAft>
                <a:spcPts val="900"/>
              </a:spcAft>
              <a:buFont typeface="Arial" panose="020B0604020202020204" pitchFamily="34" charset="0"/>
              <a:buChar char="•"/>
            </a:pPr>
            <a:r>
              <a:rPr lang="es-ES" sz="2400" b="1" dirty="0">
                <a:solidFill>
                  <a:srgbClr val="0A0A0A"/>
                </a:solidFill>
                <a:latin typeface="Aptos Display" panose="020B0004020202020204" pitchFamily="34" charset="0"/>
              </a:rPr>
              <a:t>Ludismo: </a:t>
            </a:r>
            <a:r>
              <a:rPr lang="es-ES" sz="2400" dirty="0">
                <a:solidFill>
                  <a:srgbClr val="0A0A0A"/>
                </a:solidFill>
                <a:latin typeface="Aptos Display" panose="020B0004020202020204" pitchFamily="34" charset="0"/>
              </a:rPr>
              <a:t>Ataques a maquinaria y telares, especialmente entre 1811-1812, como respuesta a las precarias condiciones laborales y la prohibición de asociarse.</a:t>
            </a:r>
            <a:r>
              <a:rPr lang="es-ES" sz="2400" i="0" dirty="0">
                <a:solidFill>
                  <a:srgbClr val="0A0A0A"/>
                </a:solidFill>
                <a:effectLst/>
                <a:latin typeface="Aptos Display" panose="020B0004020202020204" pitchFamily="34" charset="0"/>
              </a:rPr>
              <a:t>.</a:t>
            </a:r>
          </a:p>
          <a:p>
            <a:pPr algn="l">
              <a:lnSpc>
                <a:spcPts val="1800"/>
              </a:lnSpc>
              <a:spcAft>
                <a:spcPts val="900"/>
              </a:spcAft>
              <a:buFont typeface="Arial" panose="020B0604020202020204" pitchFamily="34" charset="0"/>
              <a:buChar char="•"/>
            </a:pPr>
            <a:r>
              <a:rPr lang="es-ES" sz="2400" b="1" i="0" dirty="0">
                <a:solidFill>
                  <a:srgbClr val="0A0A0A"/>
                </a:solidFill>
                <a:effectLst/>
                <a:latin typeface="Aptos Display" panose="020B0004020202020204" pitchFamily="34" charset="0"/>
              </a:rPr>
              <a:t>Movilización política: </a:t>
            </a:r>
            <a:r>
              <a:rPr lang="es-ES" sz="2400" i="0" dirty="0">
                <a:solidFill>
                  <a:srgbClr val="0A0A0A"/>
                </a:solidFill>
                <a:effectLst/>
                <a:latin typeface="Aptos Display" panose="020B0004020202020204" pitchFamily="34" charset="0"/>
              </a:rPr>
              <a:t>Campañas organizadas por sindicalistas como Francis Place y Joseph Hume, que utilizaron la presión popular para derogar las leyes.</a:t>
            </a:r>
          </a:p>
          <a:p>
            <a:pPr algn="l">
              <a:lnSpc>
                <a:spcPts val="1800"/>
              </a:lnSpc>
              <a:spcAft>
                <a:spcPts val="900"/>
              </a:spcAft>
              <a:buFont typeface="Arial" panose="020B0604020202020204" pitchFamily="34" charset="0"/>
              <a:buChar char="•"/>
            </a:pPr>
            <a:r>
              <a:rPr lang="es-ES" sz="2400" b="1" i="0" dirty="0">
                <a:solidFill>
                  <a:srgbClr val="0A0A0A"/>
                </a:solidFill>
                <a:effectLst/>
                <a:latin typeface="Aptos Display" panose="020B0004020202020204" pitchFamily="34" charset="0"/>
              </a:rPr>
              <a:t>Resultados: </a:t>
            </a:r>
            <a:r>
              <a:rPr lang="es-ES" sz="2400" i="0" dirty="0">
                <a:solidFill>
                  <a:srgbClr val="0A0A0A"/>
                </a:solidFill>
                <a:effectLst/>
                <a:latin typeface="Aptos Display" panose="020B0004020202020204" pitchFamily="34" charset="0"/>
              </a:rPr>
              <a:t>La prohibición no frenó del todo el movimiento obrero, sino que lo radicalizó. </a:t>
            </a:r>
          </a:p>
          <a:p>
            <a:pPr algn="l">
              <a:lnSpc>
                <a:spcPts val="1800"/>
              </a:lnSpc>
              <a:spcAft>
                <a:spcPts val="900"/>
              </a:spcAft>
            </a:pPr>
            <a:r>
              <a:rPr lang="es-ES" sz="2400" i="0" dirty="0">
                <a:solidFill>
                  <a:srgbClr val="0A0A0A"/>
                </a:solidFill>
                <a:effectLst/>
                <a:latin typeface="Aptos Display" panose="020B0004020202020204" pitchFamily="34" charset="0"/>
              </a:rPr>
              <a:t>En 1824-1825, la presión </a:t>
            </a:r>
            <a:r>
              <a:rPr lang="es-ES" sz="2400" b="1" i="0" dirty="0">
                <a:solidFill>
                  <a:srgbClr val="FF0000"/>
                </a:solidFill>
                <a:effectLst/>
                <a:latin typeface="Aptos Display" panose="020B0004020202020204" pitchFamily="34" charset="0"/>
              </a:rPr>
              <a:t>obligó al Parlamento a derogar las leyes</a:t>
            </a:r>
            <a:r>
              <a:rPr lang="es-ES" sz="2400" i="0" dirty="0">
                <a:solidFill>
                  <a:srgbClr val="0A0A0A"/>
                </a:solidFill>
                <a:effectLst/>
                <a:latin typeface="Aptos Display" panose="020B0004020202020204" pitchFamily="34" charset="0"/>
              </a:rPr>
              <a:t>, aunque la </a:t>
            </a:r>
            <a:r>
              <a:rPr lang="es-ES" sz="2400" i="0" dirty="0" err="1">
                <a:solidFill>
                  <a:srgbClr val="0A0A0A"/>
                </a:solidFill>
                <a:effectLst/>
                <a:latin typeface="Aptos Display" panose="020B0004020202020204" pitchFamily="34" charset="0"/>
              </a:rPr>
              <a:t>Combination</a:t>
            </a:r>
            <a:r>
              <a:rPr lang="es-ES" sz="2400" i="0" dirty="0">
                <a:solidFill>
                  <a:srgbClr val="0A0A0A"/>
                </a:solidFill>
                <a:effectLst/>
                <a:latin typeface="Aptos Display" panose="020B0004020202020204" pitchFamily="34" charset="0"/>
              </a:rPr>
              <a:t> </a:t>
            </a:r>
            <a:r>
              <a:rPr lang="es-ES" sz="2400" i="0" dirty="0" err="1">
                <a:solidFill>
                  <a:srgbClr val="0A0A0A"/>
                </a:solidFill>
                <a:effectLst/>
                <a:latin typeface="Aptos Display" panose="020B0004020202020204" pitchFamily="34" charset="0"/>
              </a:rPr>
              <a:t>Act</a:t>
            </a:r>
            <a:r>
              <a:rPr lang="es-ES" sz="2400" i="0" dirty="0">
                <a:solidFill>
                  <a:srgbClr val="0A0A0A"/>
                </a:solidFill>
                <a:effectLst/>
                <a:latin typeface="Aptos Display" panose="020B0004020202020204" pitchFamily="34" charset="0"/>
              </a:rPr>
              <a:t> de 1825 estableció restricciones severas contra la intimidación.</a:t>
            </a:r>
          </a:p>
        </p:txBody>
      </p:sp>
      <p:pic>
        <p:nvPicPr>
          <p:cNvPr id="10" name="Imagen 9" descr="Un grupo de personas en frente de edificio&#10;&#10;El contenido generado por IA puede ser incorrecto.">
            <a:extLst>
              <a:ext uri="{FF2B5EF4-FFF2-40B4-BE49-F238E27FC236}">
                <a16:creationId xmlns:a16="http://schemas.microsoft.com/office/drawing/2014/main" id="{9A9521C0-D7B1-C9D5-CD17-54C9E6C65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9098" y="1421436"/>
            <a:ext cx="6025044" cy="4015127"/>
          </a:xfrm>
          <a:prstGeom prst="rect">
            <a:avLst/>
          </a:prstGeom>
        </p:spPr>
      </p:pic>
      <p:sp>
        <p:nvSpPr>
          <p:cNvPr id="11" name="CuadroTexto 10">
            <a:extLst>
              <a:ext uri="{FF2B5EF4-FFF2-40B4-BE49-F238E27FC236}">
                <a16:creationId xmlns:a16="http://schemas.microsoft.com/office/drawing/2014/main" id="{DEA952EC-E202-23F6-2D66-10A01051C713}"/>
              </a:ext>
            </a:extLst>
          </p:cNvPr>
          <p:cNvSpPr txBox="1"/>
          <p:nvPr/>
        </p:nvSpPr>
        <p:spPr>
          <a:xfrm>
            <a:off x="5951603" y="5673213"/>
            <a:ext cx="6100318" cy="812338"/>
          </a:xfrm>
          <a:prstGeom prst="rect">
            <a:avLst/>
          </a:prstGeom>
          <a:noFill/>
        </p:spPr>
        <p:txBody>
          <a:bodyPr wrap="square" rtlCol="0">
            <a:spAutoFit/>
          </a:bodyPr>
          <a:lstStyle/>
          <a:p>
            <a:pPr>
              <a:lnSpc>
                <a:spcPts val="1800"/>
              </a:lnSpc>
              <a:spcAft>
                <a:spcPts val="900"/>
              </a:spcAft>
              <a:buFont typeface="Arial" panose="020B0604020202020204" pitchFamily="34" charset="0"/>
              <a:buChar char="•"/>
            </a:pPr>
            <a:r>
              <a:rPr lang="es-ES" sz="2400" b="1" dirty="0">
                <a:solidFill>
                  <a:srgbClr val="0A0A0A"/>
                </a:solidFill>
                <a:latin typeface="Aptos Display" panose="020B0004020202020204" pitchFamily="34" charset="0"/>
              </a:rPr>
              <a:t>Masacre de </a:t>
            </a:r>
            <a:r>
              <a:rPr lang="es-ES" sz="2400" b="1" dirty="0" err="1">
                <a:solidFill>
                  <a:srgbClr val="0A0A0A"/>
                </a:solidFill>
                <a:latin typeface="Aptos Display" panose="020B0004020202020204" pitchFamily="34" charset="0"/>
              </a:rPr>
              <a:t>Peterloo</a:t>
            </a:r>
            <a:r>
              <a:rPr lang="es-ES" sz="2400" b="1" dirty="0">
                <a:solidFill>
                  <a:srgbClr val="0A0A0A"/>
                </a:solidFill>
                <a:latin typeface="Aptos Display" panose="020B0004020202020204" pitchFamily="34" charset="0"/>
              </a:rPr>
              <a:t>: </a:t>
            </a:r>
            <a:r>
              <a:rPr lang="es-ES" sz="2400" dirty="0">
                <a:solidFill>
                  <a:srgbClr val="0A0A0A"/>
                </a:solidFill>
                <a:latin typeface="Aptos Display" panose="020B0004020202020204" pitchFamily="34" charset="0"/>
              </a:rPr>
              <a:t>fueron asesinadas 16 personas y el estado provocó cientos de heridos, entre ellos, niños. 16 de agosto de 1819</a:t>
            </a:r>
          </a:p>
        </p:txBody>
      </p:sp>
      <p:sp>
        <p:nvSpPr>
          <p:cNvPr id="12" name="Título 1">
            <a:extLst>
              <a:ext uri="{FF2B5EF4-FFF2-40B4-BE49-F238E27FC236}">
                <a16:creationId xmlns:a16="http://schemas.microsoft.com/office/drawing/2014/main" id="{73D2CC5A-6C0B-E370-157F-D9C55368D0B8}"/>
              </a:ext>
            </a:extLst>
          </p:cNvPr>
          <p:cNvSpPr txBox="1">
            <a:spLocks/>
          </p:cNvSpPr>
          <p:nvPr/>
        </p:nvSpPr>
        <p:spPr>
          <a:xfrm>
            <a:off x="367245" y="204190"/>
            <a:ext cx="7408195" cy="1307592"/>
          </a:xfrm>
          <a:prstGeom prst="rect">
            <a:avLst/>
          </a:prstGeom>
        </p:spPr>
        <p:txBody>
          <a:bodyPr vert="horz" lIns="91440" tIns="45720" rIns="91440" bIns="45720" rtlCol="0" anchor="t">
            <a:normAutofit fontScale="90000"/>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s-CO" b="1"/>
              <a:t>El incipiente movimiento obrero toma conciencia política</a:t>
            </a:r>
            <a:endParaRPr lang="es-CO" b="1" dirty="0"/>
          </a:p>
        </p:txBody>
      </p:sp>
    </p:spTree>
    <p:extLst>
      <p:ext uri="{BB962C8B-B14F-4D97-AF65-F5344CB8AC3E}">
        <p14:creationId xmlns:p14="http://schemas.microsoft.com/office/powerpoint/2010/main" val="137488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p:cTn id="26"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 calcmode="lin" valueType="num">
                                      <p:cBhvr>
                                        <p:cTn id="33"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34"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 calcmode="lin" valueType="num">
                                      <p:cBhvr>
                                        <p:cTn id="40"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41"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42" dur="10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 calcmode="lin" valueType="num">
                                      <p:cBhvr>
                                        <p:cTn id="47"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48"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49"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79833C7-FDE4-4657-B0B1-32BE833C2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ABE7C0B-A2D9-4202-A524-532DA2E2D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contenido 3" descr="Patrón de fondo&#10;&#10;El contenido generado por IA puede ser incorrecto.">
            <a:extLst>
              <a:ext uri="{FF2B5EF4-FFF2-40B4-BE49-F238E27FC236}">
                <a16:creationId xmlns:a16="http://schemas.microsoft.com/office/drawing/2014/main" id="{A05707EA-03AE-3DB4-548D-54E665378AC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93400"/>
            <a:ext cx="12191979" cy="6857989"/>
          </a:xfrm>
          <a:prstGeom prst="rect">
            <a:avLst/>
          </a:prstGeom>
        </p:spPr>
      </p:pic>
      <p:sp>
        <p:nvSpPr>
          <p:cNvPr id="10" name="CuadroTexto 9">
            <a:extLst>
              <a:ext uri="{FF2B5EF4-FFF2-40B4-BE49-F238E27FC236}">
                <a16:creationId xmlns:a16="http://schemas.microsoft.com/office/drawing/2014/main" id="{1D5E5B49-B691-C39D-0F31-EE341122997E}"/>
              </a:ext>
            </a:extLst>
          </p:cNvPr>
          <p:cNvSpPr txBox="1"/>
          <p:nvPr/>
        </p:nvSpPr>
        <p:spPr>
          <a:xfrm>
            <a:off x="254478" y="1694403"/>
            <a:ext cx="5703933" cy="4401205"/>
          </a:xfrm>
          <a:prstGeom prst="rect">
            <a:avLst/>
          </a:prstGeom>
          <a:noFill/>
        </p:spPr>
        <p:txBody>
          <a:bodyPr wrap="square">
            <a:spAutoFit/>
          </a:bodyPr>
          <a:lstStyle/>
          <a:p>
            <a:r>
              <a:rPr lang="es-ES" sz="2000" dirty="0">
                <a:latin typeface="Aptos Display" panose="020B0004020202020204" pitchFamily="34" charset="0"/>
              </a:rPr>
              <a:t>El cartismo (</a:t>
            </a:r>
            <a:r>
              <a:rPr lang="es-ES" sz="2000" dirty="0" err="1">
                <a:latin typeface="Aptos Display" panose="020B0004020202020204" pitchFamily="34" charset="0"/>
              </a:rPr>
              <a:t>Chartism</a:t>
            </a:r>
            <a:r>
              <a:rPr lang="es-ES" sz="2000" dirty="0">
                <a:latin typeface="Aptos Display" panose="020B0004020202020204" pitchFamily="34" charset="0"/>
              </a:rPr>
              <a:t>, en inglés) fue un movimiento popular y obrero que surgió en Reino Unido entre 1838 y hasta 1848 y que expresaba la agitación de la clase obrera, debido a los cambios derivados de la Revolución Industrial, la coyuntura económica </a:t>
            </a:r>
            <a:r>
              <a:rPr lang="es-ES" sz="2000" b="1" dirty="0">
                <a:solidFill>
                  <a:srgbClr val="FF0000"/>
                </a:solidFill>
                <a:latin typeface="Aptos Display" panose="020B0004020202020204" pitchFamily="34" charset="0"/>
              </a:rPr>
              <a:t>y las leyes promulgadas por el Parlamento británico</a:t>
            </a:r>
            <a:r>
              <a:rPr lang="es-ES" sz="2000" dirty="0">
                <a:latin typeface="Aptos Display" panose="020B0004020202020204" pitchFamily="34" charset="0"/>
              </a:rPr>
              <a:t>. </a:t>
            </a:r>
          </a:p>
          <a:p>
            <a:r>
              <a:rPr lang="es-ES" sz="2000" dirty="0">
                <a:latin typeface="Aptos Display" panose="020B0004020202020204" pitchFamily="34" charset="0"/>
              </a:rPr>
              <a:t>Al igual que el ludismo, el cartismo fue un movimiento propio de la primera etapa del movimiento obrero, pero, a diferencia de aquel, tuvo una índole esencialmente política. Obtuvo su nombre de la Carta del Pueblo (</a:t>
            </a:r>
            <a:r>
              <a:rPr lang="es-ES" sz="2000" dirty="0" err="1">
                <a:latin typeface="Aptos Display" panose="020B0004020202020204" pitchFamily="34" charset="0"/>
              </a:rPr>
              <a:t>People's</a:t>
            </a:r>
            <a:r>
              <a:rPr lang="es-ES" sz="2000" dirty="0">
                <a:latin typeface="Aptos Display" panose="020B0004020202020204" pitchFamily="34" charset="0"/>
              </a:rPr>
              <a:t> </a:t>
            </a:r>
            <a:r>
              <a:rPr lang="es-ES" sz="2000" dirty="0" err="1">
                <a:latin typeface="Aptos Display" panose="020B0004020202020204" pitchFamily="34" charset="0"/>
              </a:rPr>
              <a:t>Charter</a:t>
            </a:r>
            <a:r>
              <a:rPr lang="es-ES" sz="2000" dirty="0">
                <a:latin typeface="Aptos Display" panose="020B0004020202020204" pitchFamily="34" charset="0"/>
              </a:rPr>
              <a:t>), un documento escrito el 7 de junio de 1837 en el British </a:t>
            </a:r>
            <a:r>
              <a:rPr lang="es-ES" sz="2000" dirty="0" err="1">
                <a:latin typeface="Aptos Display" panose="020B0004020202020204" pitchFamily="34" charset="0"/>
              </a:rPr>
              <a:t>Coffee</a:t>
            </a:r>
            <a:r>
              <a:rPr lang="es-ES" sz="2000" dirty="0">
                <a:latin typeface="Aptos Display" panose="020B0004020202020204" pitchFamily="34" charset="0"/>
              </a:rPr>
              <a:t> House de Londres, que fue enviado al Parlamento del Reino Unido en 1838, señalando las seis peticiones:</a:t>
            </a:r>
            <a:endParaRPr lang="es-CO" sz="2000" dirty="0">
              <a:latin typeface="Aptos Display" panose="020B0004020202020204" pitchFamily="34" charset="0"/>
            </a:endParaRPr>
          </a:p>
        </p:txBody>
      </p:sp>
      <p:sp>
        <p:nvSpPr>
          <p:cNvPr id="12" name="Título 1">
            <a:extLst>
              <a:ext uri="{FF2B5EF4-FFF2-40B4-BE49-F238E27FC236}">
                <a16:creationId xmlns:a16="http://schemas.microsoft.com/office/drawing/2014/main" id="{284F8CF2-E2DE-CC5D-C8CE-F4917EE6E411}"/>
              </a:ext>
            </a:extLst>
          </p:cNvPr>
          <p:cNvSpPr>
            <a:spLocks noGrp="1"/>
          </p:cNvSpPr>
          <p:nvPr>
            <p:ph type="title"/>
          </p:nvPr>
        </p:nvSpPr>
        <p:spPr>
          <a:xfrm>
            <a:off x="235056" y="193406"/>
            <a:ext cx="7940617" cy="1307592"/>
          </a:xfrm>
        </p:spPr>
        <p:txBody>
          <a:bodyPr>
            <a:normAutofit/>
          </a:bodyPr>
          <a:lstStyle/>
          <a:p>
            <a:r>
              <a:rPr lang="es-CO" sz="3200" b="1" dirty="0"/>
              <a:t>El incipiente movimiento obrero toma conciencia política – nace el cartismo</a:t>
            </a:r>
          </a:p>
        </p:txBody>
      </p:sp>
      <p:pic>
        <p:nvPicPr>
          <p:cNvPr id="16" name="Imagen 15" descr="Un dibujo de una persona&#10;&#10;El contenido generado por IA puede ser incorrecto.">
            <a:extLst>
              <a:ext uri="{FF2B5EF4-FFF2-40B4-BE49-F238E27FC236}">
                <a16:creationId xmlns:a16="http://schemas.microsoft.com/office/drawing/2014/main" id="{4FC34D48-2B0D-95D7-5AA6-224FC57CF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8411" y="1500992"/>
            <a:ext cx="5958412" cy="4492084"/>
          </a:xfrm>
          <a:prstGeom prst="rect">
            <a:avLst/>
          </a:prstGeom>
        </p:spPr>
      </p:pic>
    </p:spTree>
    <p:extLst>
      <p:ext uri="{BB962C8B-B14F-4D97-AF65-F5344CB8AC3E}">
        <p14:creationId xmlns:p14="http://schemas.microsoft.com/office/powerpoint/2010/main" val="360153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anim calcmode="lin" valueType="num">
                                      <p:cBhvr>
                                        <p:cTn id="14" dur="2000" fill="hold"/>
                                        <p:tgtEl>
                                          <p:spTgt spid="16"/>
                                        </p:tgtEl>
                                        <p:attrNameLst>
                                          <p:attrName>ppt_w</p:attrName>
                                        </p:attrNameLst>
                                      </p:cBhvr>
                                      <p:tavLst>
                                        <p:tav tm="0" fmla="#ppt_w*sin(2.5*pi*$)">
                                          <p:val>
                                            <p:fltVal val="0"/>
                                          </p:val>
                                        </p:tav>
                                        <p:tav tm="100000">
                                          <p:val>
                                            <p:fltVal val="1"/>
                                          </p:val>
                                        </p:tav>
                                      </p:tavLst>
                                    </p:anim>
                                    <p:anim calcmode="lin" valueType="num">
                                      <p:cBhvr>
                                        <p:cTn id="1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1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21"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 calcmode="lin" valueType="num">
                                      <p:cBhvr>
                                        <p:cTn id="27" dur="1000" fill="hold"/>
                                        <p:tgtEl>
                                          <p:spTgt spid="10">
                                            <p:txEl>
                                              <p:pRg st="1" end="1"/>
                                            </p:txEl>
                                          </p:spTgt>
                                        </p:tgtEl>
                                        <p:attrNameLst>
                                          <p:attrName>ppt_w</p:attrName>
                                        </p:attrNameLst>
                                      </p:cBhvr>
                                      <p:tavLst>
                                        <p:tav tm="0">
                                          <p:val>
                                            <p:strVal val="#ppt_w*0.70"/>
                                          </p:val>
                                        </p:tav>
                                        <p:tav tm="100000">
                                          <p:val>
                                            <p:strVal val="#ppt_w"/>
                                          </p:val>
                                        </p:tav>
                                      </p:tavLst>
                                    </p:anim>
                                    <p:anim calcmode="lin" valueType="num">
                                      <p:cBhvr>
                                        <p:cTn id="28" dur="1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29"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13A27-E6C8-4C4F-3BED-64418A32C63E}"/>
              </a:ext>
            </a:extLst>
          </p:cNvPr>
          <p:cNvSpPr>
            <a:spLocks noGrp="1"/>
          </p:cNvSpPr>
          <p:nvPr>
            <p:ph type="title"/>
          </p:nvPr>
        </p:nvSpPr>
        <p:spPr/>
        <p:txBody>
          <a:bodyPr/>
          <a:lstStyle/>
          <a:p>
            <a:endParaRPr lang="es-CO"/>
          </a:p>
        </p:txBody>
      </p:sp>
      <p:pic>
        <p:nvPicPr>
          <p:cNvPr id="6" name="Marcador de contenido 3" descr="Patrón de fondo&#10;&#10;El contenido generado por IA puede ser incorrecto.">
            <a:extLst>
              <a:ext uri="{FF2B5EF4-FFF2-40B4-BE49-F238E27FC236}">
                <a16:creationId xmlns:a16="http://schemas.microsoft.com/office/drawing/2014/main" id="{A4AECC60-8233-23D3-96F7-65CFF5D709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 y="0"/>
            <a:ext cx="12191979" cy="7051400"/>
          </a:xfrm>
          <a:prstGeom prst="rect">
            <a:avLst/>
          </a:prstGeom>
        </p:spPr>
      </p:pic>
      <p:pic>
        <p:nvPicPr>
          <p:cNvPr id="5" name="Marcador de contenido 4" descr="Un dibujo de una persona&#10;&#10;El contenido generado por IA puede ser incorrecto.">
            <a:extLst>
              <a:ext uri="{FF2B5EF4-FFF2-40B4-BE49-F238E27FC236}">
                <a16:creationId xmlns:a16="http://schemas.microsoft.com/office/drawing/2014/main" id="{9C07D045-1412-74B8-E435-D36379EA922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882" y="183776"/>
            <a:ext cx="4459864" cy="6490447"/>
          </a:xfrm>
          <a:prstGeom prst="rect">
            <a:avLst/>
          </a:prstGeom>
        </p:spPr>
      </p:pic>
      <p:sp>
        <p:nvSpPr>
          <p:cNvPr id="10" name="CuadroTexto 9">
            <a:extLst>
              <a:ext uri="{FF2B5EF4-FFF2-40B4-BE49-F238E27FC236}">
                <a16:creationId xmlns:a16="http://schemas.microsoft.com/office/drawing/2014/main" id="{B471F320-831D-AD88-2477-447370CF9DCB}"/>
              </a:ext>
            </a:extLst>
          </p:cNvPr>
          <p:cNvSpPr txBox="1"/>
          <p:nvPr/>
        </p:nvSpPr>
        <p:spPr>
          <a:xfrm>
            <a:off x="4873607" y="1604676"/>
            <a:ext cx="7111511" cy="4893647"/>
          </a:xfrm>
          <a:prstGeom prst="rect">
            <a:avLst/>
          </a:prstGeom>
          <a:noFill/>
        </p:spPr>
        <p:txBody>
          <a:bodyPr wrap="square">
            <a:spAutoFit/>
          </a:bodyPr>
          <a:lstStyle/>
          <a:p>
            <a:pPr marL="457200" indent="-457200">
              <a:buFont typeface="+mj-lt"/>
              <a:buAutoNum type="arabicPeriod"/>
            </a:pPr>
            <a:r>
              <a:rPr lang="es-ES" sz="2400" dirty="0">
                <a:latin typeface="Aptos Display" panose="020B0004020202020204" pitchFamily="34" charset="0"/>
              </a:rPr>
              <a:t>Sufragio universal </a:t>
            </a:r>
            <a:r>
              <a:rPr lang="es-ES" sz="2400" b="1" dirty="0">
                <a:solidFill>
                  <a:srgbClr val="FF0000"/>
                </a:solidFill>
                <a:latin typeface="Aptos Display" panose="020B0004020202020204" pitchFamily="34" charset="0"/>
              </a:rPr>
              <a:t>masculino</a:t>
            </a:r>
            <a:r>
              <a:rPr lang="es-ES" sz="2400" dirty="0">
                <a:latin typeface="Aptos Display" panose="020B0004020202020204" pitchFamily="34" charset="0"/>
              </a:rPr>
              <a:t> (a los hombres mayores de 21 años y sin antecedentes penales).</a:t>
            </a:r>
          </a:p>
          <a:p>
            <a:pPr marL="457200" indent="-457200">
              <a:buFont typeface="+mj-lt"/>
              <a:buAutoNum type="arabicPeriod"/>
            </a:pPr>
            <a:r>
              <a:rPr lang="es-ES" sz="2400" dirty="0">
                <a:latin typeface="Aptos Display" panose="020B0004020202020204" pitchFamily="34" charset="0"/>
              </a:rPr>
              <a:t>Voto secreto.</a:t>
            </a:r>
          </a:p>
          <a:p>
            <a:pPr marL="457200" indent="-457200">
              <a:buFont typeface="+mj-lt"/>
              <a:buAutoNum type="arabicPeriod"/>
            </a:pPr>
            <a:r>
              <a:rPr lang="es-ES" sz="2400" b="1" dirty="0">
                <a:solidFill>
                  <a:srgbClr val="FF0000"/>
                </a:solidFill>
                <a:latin typeface="Aptos Display" panose="020B0004020202020204" pitchFamily="34" charset="0"/>
              </a:rPr>
              <a:t>Sueldo anual para los diputados que posibilitase a los trabajadores el ejercicio de la política.</a:t>
            </a:r>
          </a:p>
          <a:p>
            <a:pPr marL="457200" indent="-457200">
              <a:buFont typeface="+mj-lt"/>
              <a:buAutoNum type="arabicPeriod"/>
            </a:pPr>
            <a:r>
              <a:rPr lang="es-ES" sz="2400" dirty="0">
                <a:latin typeface="Aptos Display" panose="020B0004020202020204" pitchFamily="34" charset="0"/>
              </a:rPr>
              <a:t>Elecciones anuales al parlamento que, aunque pudiera generar inestabilidad, evitaría el soborno.</a:t>
            </a:r>
          </a:p>
          <a:p>
            <a:pPr marL="457200" indent="-457200">
              <a:buFont typeface="+mj-lt"/>
              <a:buAutoNum type="arabicPeriod"/>
            </a:pPr>
            <a:r>
              <a:rPr lang="es-ES" sz="2400" b="1" dirty="0">
                <a:solidFill>
                  <a:srgbClr val="FF0000"/>
                </a:solidFill>
                <a:latin typeface="Aptos Display" panose="020B0004020202020204" pitchFamily="34" charset="0"/>
              </a:rPr>
              <a:t>La participación de los obreros en el Parlamento mediante la abolición del requisito de propiedad para asistir al mismo.</a:t>
            </a:r>
          </a:p>
          <a:p>
            <a:pPr marL="457200" indent="-457200">
              <a:buFont typeface="+mj-lt"/>
              <a:buAutoNum type="arabicPeriod"/>
            </a:pPr>
            <a:r>
              <a:rPr lang="es-ES" sz="2400" b="1" dirty="0">
                <a:latin typeface="Aptos Display" panose="020B0004020202020204" pitchFamily="34" charset="0"/>
              </a:rPr>
              <a:t>Establecimiento de circunscripciones iguales, que asegurasen la misma representación al mismo número de votantes.</a:t>
            </a:r>
            <a:endParaRPr lang="es-CO" sz="2400" b="1" dirty="0">
              <a:latin typeface="Aptos Display" panose="020B0004020202020204" pitchFamily="34" charset="0"/>
            </a:endParaRPr>
          </a:p>
        </p:txBody>
      </p:sp>
      <p:sp>
        <p:nvSpPr>
          <p:cNvPr id="13" name="Título 1">
            <a:extLst>
              <a:ext uri="{FF2B5EF4-FFF2-40B4-BE49-F238E27FC236}">
                <a16:creationId xmlns:a16="http://schemas.microsoft.com/office/drawing/2014/main" id="{92EAB75D-8B49-759F-FAB4-636021C366A1}"/>
              </a:ext>
            </a:extLst>
          </p:cNvPr>
          <p:cNvSpPr txBox="1">
            <a:spLocks/>
          </p:cNvSpPr>
          <p:nvPr/>
        </p:nvSpPr>
        <p:spPr>
          <a:xfrm>
            <a:off x="5160499" y="953711"/>
            <a:ext cx="5189871" cy="66357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s-CO" sz="3200" b="1" dirty="0"/>
              <a:t>El contenido de la carta</a:t>
            </a:r>
          </a:p>
        </p:txBody>
      </p:sp>
    </p:spTree>
    <p:extLst>
      <p:ext uri="{BB962C8B-B14F-4D97-AF65-F5344CB8AC3E}">
        <p14:creationId xmlns:p14="http://schemas.microsoft.com/office/powerpoint/2010/main" val="261269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1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 calcmode="lin" valueType="num">
                                      <p:cBhvr>
                                        <p:cTn id="26" dur="1000" fill="hold"/>
                                        <p:tgtEl>
                                          <p:spTgt spid="10">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fade">
                                      <p:cBhvr>
                                        <p:cTn id="33" dur="2000"/>
                                        <p:tgtEl>
                                          <p:spTgt spid="10">
                                            <p:txEl>
                                              <p:pRg st="2" end="2"/>
                                            </p:txEl>
                                          </p:spTgt>
                                        </p:tgtEl>
                                      </p:cBhvr>
                                    </p:animEffect>
                                    <p:anim calcmode="lin" valueType="num">
                                      <p:cBhvr>
                                        <p:cTn id="34" dur="2000" fill="hold"/>
                                        <p:tgtEl>
                                          <p:spTgt spid="10">
                                            <p:txEl>
                                              <p:pRg st="2" end="2"/>
                                            </p:txEl>
                                          </p:spTgt>
                                        </p:tgtEl>
                                        <p:attrNameLst>
                                          <p:attrName>ppt_w</p:attrName>
                                        </p:attrNameLst>
                                      </p:cBhvr>
                                      <p:tavLst>
                                        <p:tav tm="0" fmla="#ppt_w*sin(2.5*pi*$)">
                                          <p:val>
                                            <p:fltVal val="0"/>
                                          </p:val>
                                        </p:tav>
                                        <p:tav tm="100000">
                                          <p:val>
                                            <p:fltVal val="1"/>
                                          </p:val>
                                        </p:tav>
                                      </p:tavLst>
                                    </p:anim>
                                    <p:anim calcmode="lin" valueType="num">
                                      <p:cBhvr>
                                        <p:cTn id="35" dur="2000" fill="hold"/>
                                        <p:tgtEl>
                                          <p:spTgt spid="10">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10">
                                            <p:txEl>
                                              <p:pRg st="3" end="3"/>
                                            </p:txEl>
                                          </p:spTgt>
                                        </p:tgtEl>
                                        <p:attrNameLst>
                                          <p:attrName>style.visibility</p:attrName>
                                        </p:attrNameLst>
                                      </p:cBhvr>
                                      <p:to>
                                        <p:strVal val="visible"/>
                                      </p:to>
                                    </p:set>
                                    <p:anim calcmode="lin" valueType="num">
                                      <p:cBhvr>
                                        <p:cTn id="40" dur="1000" fill="hold"/>
                                        <p:tgtEl>
                                          <p:spTgt spid="10">
                                            <p:txEl>
                                              <p:pRg st="3" end="3"/>
                                            </p:txEl>
                                          </p:spTgt>
                                        </p:tgtEl>
                                        <p:attrNameLst>
                                          <p:attrName>ppt_w</p:attrName>
                                        </p:attrNameLst>
                                      </p:cBhvr>
                                      <p:tavLst>
                                        <p:tav tm="0">
                                          <p:val>
                                            <p:strVal val="#ppt_w*0.70"/>
                                          </p:val>
                                        </p:tav>
                                        <p:tav tm="100000">
                                          <p:val>
                                            <p:strVal val="#ppt_w"/>
                                          </p:val>
                                        </p:tav>
                                      </p:tavLst>
                                    </p:anim>
                                    <p:anim calcmode="lin" valueType="num">
                                      <p:cBhvr>
                                        <p:cTn id="41" dur="1000" fill="hold"/>
                                        <p:tgtEl>
                                          <p:spTgt spid="10">
                                            <p:txEl>
                                              <p:pRg st="3" end="3"/>
                                            </p:txEl>
                                          </p:spTgt>
                                        </p:tgtEl>
                                        <p:attrNameLst>
                                          <p:attrName>ppt_h</p:attrName>
                                        </p:attrNameLst>
                                      </p:cBhvr>
                                      <p:tavLst>
                                        <p:tav tm="0">
                                          <p:val>
                                            <p:strVal val="#ppt_h"/>
                                          </p:val>
                                        </p:tav>
                                        <p:tav tm="100000">
                                          <p:val>
                                            <p:strVal val="#ppt_h"/>
                                          </p:val>
                                        </p:tav>
                                      </p:tavLst>
                                    </p:anim>
                                    <p:animEffect transition="in" filter="fade">
                                      <p:cBhvr>
                                        <p:cTn id="42" dur="1000"/>
                                        <p:tgtEl>
                                          <p:spTgt spid="1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animEffect transition="in" filter="fade">
                                      <p:cBhvr>
                                        <p:cTn id="47" dur="2000"/>
                                        <p:tgtEl>
                                          <p:spTgt spid="10">
                                            <p:txEl>
                                              <p:pRg st="4" end="4"/>
                                            </p:txEl>
                                          </p:spTgt>
                                        </p:tgtEl>
                                      </p:cBhvr>
                                    </p:animEffect>
                                    <p:anim calcmode="lin" valueType="num">
                                      <p:cBhvr>
                                        <p:cTn id="48" dur="2000" fill="hold"/>
                                        <p:tgtEl>
                                          <p:spTgt spid="10">
                                            <p:txEl>
                                              <p:pRg st="4" end="4"/>
                                            </p:txEl>
                                          </p:spTgt>
                                        </p:tgtEl>
                                        <p:attrNameLst>
                                          <p:attrName>ppt_w</p:attrName>
                                        </p:attrNameLst>
                                      </p:cBhvr>
                                      <p:tavLst>
                                        <p:tav tm="0" fmla="#ppt_w*sin(2.5*pi*$)">
                                          <p:val>
                                            <p:fltVal val="0"/>
                                          </p:val>
                                        </p:tav>
                                        <p:tav tm="100000">
                                          <p:val>
                                            <p:fltVal val="1"/>
                                          </p:val>
                                        </p:tav>
                                      </p:tavLst>
                                    </p:anim>
                                    <p:anim calcmode="lin" valueType="num">
                                      <p:cBhvr>
                                        <p:cTn id="49" dur="2000" fill="hold"/>
                                        <p:tgtEl>
                                          <p:spTgt spid="10">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10">
                                            <p:txEl>
                                              <p:pRg st="5" end="5"/>
                                            </p:txEl>
                                          </p:spTgt>
                                        </p:tgtEl>
                                        <p:attrNameLst>
                                          <p:attrName>style.visibility</p:attrName>
                                        </p:attrNameLst>
                                      </p:cBhvr>
                                      <p:to>
                                        <p:strVal val="visible"/>
                                      </p:to>
                                    </p:set>
                                    <p:anim calcmode="lin" valueType="num">
                                      <p:cBhvr>
                                        <p:cTn id="54" dur="1000" fill="hold"/>
                                        <p:tgtEl>
                                          <p:spTgt spid="10">
                                            <p:txEl>
                                              <p:pRg st="5" end="5"/>
                                            </p:txEl>
                                          </p:spTgt>
                                        </p:tgtEl>
                                        <p:attrNameLst>
                                          <p:attrName>ppt_w</p:attrName>
                                        </p:attrNameLst>
                                      </p:cBhvr>
                                      <p:tavLst>
                                        <p:tav tm="0">
                                          <p:val>
                                            <p:strVal val="#ppt_w*0.70"/>
                                          </p:val>
                                        </p:tav>
                                        <p:tav tm="100000">
                                          <p:val>
                                            <p:strVal val="#ppt_w"/>
                                          </p:val>
                                        </p:tav>
                                      </p:tavLst>
                                    </p:anim>
                                    <p:anim calcmode="lin" valueType="num">
                                      <p:cBhvr>
                                        <p:cTn id="55" dur="1000" fill="hold"/>
                                        <p:tgtEl>
                                          <p:spTgt spid="10">
                                            <p:txEl>
                                              <p:pRg st="5" end="5"/>
                                            </p:txEl>
                                          </p:spTgt>
                                        </p:tgtEl>
                                        <p:attrNameLst>
                                          <p:attrName>ppt_h</p:attrName>
                                        </p:attrNameLst>
                                      </p:cBhvr>
                                      <p:tavLst>
                                        <p:tav tm="0">
                                          <p:val>
                                            <p:strVal val="#ppt_h"/>
                                          </p:val>
                                        </p:tav>
                                        <p:tav tm="100000">
                                          <p:val>
                                            <p:strVal val="#ppt_h"/>
                                          </p:val>
                                        </p:tav>
                                      </p:tavLst>
                                    </p:anim>
                                    <p:animEffect transition="in" filter="fade">
                                      <p:cBhvr>
                                        <p:cTn id="56" dur="1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otalTime>475</TotalTime>
  <Words>1306</Words>
  <Application>Microsoft Office PowerPoint</Application>
  <PresentationFormat>Panorámica</PresentationFormat>
  <Paragraphs>77</Paragraphs>
  <Slides>17</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17</vt:i4>
      </vt:variant>
    </vt:vector>
  </HeadingPairs>
  <TitlesOfParts>
    <vt:vector size="26" baseType="lpstr">
      <vt:lpstr>Aptos</vt:lpstr>
      <vt:lpstr>Aptos Black</vt:lpstr>
      <vt:lpstr>Aptos Display</vt:lpstr>
      <vt:lpstr>Aptos Slab Black</vt:lpstr>
      <vt:lpstr>Arial</vt:lpstr>
      <vt:lpstr>Calisto MT</vt:lpstr>
      <vt:lpstr>Symbol</vt:lpstr>
      <vt:lpstr>Univers Condensed</vt:lpstr>
      <vt:lpstr>ChronicleVTI</vt:lpstr>
      <vt:lpstr>El cartismo y la importancia parlamentaria</vt:lpstr>
      <vt:lpstr>¿Qué es un parlamento?</vt:lpstr>
      <vt:lpstr>El caso que nos ocupa –  el parlamento inglés antes de 1838</vt:lpstr>
      <vt:lpstr>Presentación de PowerPoint</vt:lpstr>
      <vt:lpstr>Surgimiento del movimiento cartista</vt:lpstr>
      <vt:lpstr>El incipiente movimiento obrero toma conciencia política</vt:lpstr>
      <vt:lpstr>Presentación de PowerPoint</vt:lpstr>
      <vt:lpstr>El incipiente movimiento obrero toma conciencia política – nace el cartismo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andres eduardo cardona montoya</dc:creator>
  <cp:lastModifiedBy>andres eduardo cardona montoya</cp:lastModifiedBy>
  <cp:revision>2</cp:revision>
  <dcterms:created xsi:type="dcterms:W3CDTF">2026-03-03T04:09:28Z</dcterms:created>
  <dcterms:modified xsi:type="dcterms:W3CDTF">2026-03-03T19:40:37Z</dcterms:modified>
</cp:coreProperties>
</file>