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723"/>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AEE32-7E92-7EAC-8376-89DCE444C18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697E7074-73B0-7A58-003E-D2062B1694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B0CCFA8B-B974-4352-38E8-D383D15632C1}"/>
              </a:ext>
            </a:extLst>
          </p:cNvPr>
          <p:cNvSpPr>
            <a:spLocks noGrp="1"/>
          </p:cNvSpPr>
          <p:nvPr>
            <p:ph type="dt" sz="half" idx="10"/>
          </p:nvPr>
        </p:nvSpPr>
        <p:spPr/>
        <p:txBody>
          <a:bodyPr/>
          <a:lstStyle/>
          <a:p>
            <a:fld id="{31D27A85-E2AA-554D-AE27-09C79E950CD4}" type="datetimeFigureOut">
              <a:rPr lang="es-ES_tradnl" smtClean="0"/>
              <a:t>03/03/2026</a:t>
            </a:fld>
            <a:endParaRPr lang="es-ES_tradnl"/>
          </a:p>
        </p:txBody>
      </p:sp>
      <p:sp>
        <p:nvSpPr>
          <p:cNvPr id="5" name="Marcador de pie de página 4">
            <a:extLst>
              <a:ext uri="{FF2B5EF4-FFF2-40B4-BE49-F238E27FC236}">
                <a16:creationId xmlns:a16="http://schemas.microsoft.com/office/drawing/2014/main" id="{407126C8-08D5-D539-41D1-12FE510BE196}"/>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567D8321-862D-2412-8F35-A19B142B9A02}"/>
              </a:ext>
            </a:extLst>
          </p:cNvPr>
          <p:cNvSpPr>
            <a:spLocks noGrp="1"/>
          </p:cNvSpPr>
          <p:nvPr>
            <p:ph type="sldNum" sz="quarter" idx="12"/>
          </p:nvPr>
        </p:nvSpPr>
        <p:spPr/>
        <p:txBody>
          <a:body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199637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94A47-2035-B493-A001-9EA59E778B20}"/>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D2E21686-860C-B33F-52B1-10DE601EEC6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7A00218-1EC6-B2CC-8933-941053F4BCE9}"/>
              </a:ext>
            </a:extLst>
          </p:cNvPr>
          <p:cNvSpPr>
            <a:spLocks noGrp="1"/>
          </p:cNvSpPr>
          <p:nvPr>
            <p:ph type="dt" sz="half" idx="10"/>
          </p:nvPr>
        </p:nvSpPr>
        <p:spPr/>
        <p:txBody>
          <a:bodyPr/>
          <a:lstStyle/>
          <a:p>
            <a:fld id="{31D27A85-E2AA-554D-AE27-09C79E950CD4}" type="datetimeFigureOut">
              <a:rPr lang="es-ES_tradnl" smtClean="0"/>
              <a:t>03/03/2026</a:t>
            </a:fld>
            <a:endParaRPr lang="es-ES_tradnl"/>
          </a:p>
        </p:txBody>
      </p:sp>
      <p:sp>
        <p:nvSpPr>
          <p:cNvPr id="5" name="Marcador de pie de página 4">
            <a:extLst>
              <a:ext uri="{FF2B5EF4-FFF2-40B4-BE49-F238E27FC236}">
                <a16:creationId xmlns:a16="http://schemas.microsoft.com/office/drawing/2014/main" id="{EB3608AF-06F0-A97C-D04A-54E72BA1D32F}"/>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79DF38FC-34B9-B2FE-B62D-2A9C787E9F3E}"/>
              </a:ext>
            </a:extLst>
          </p:cNvPr>
          <p:cNvSpPr>
            <a:spLocks noGrp="1"/>
          </p:cNvSpPr>
          <p:nvPr>
            <p:ph type="sldNum" sz="quarter" idx="12"/>
          </p:nvPr>
        </p:nvSpPr>
        <p:spPr/>
        <p:txBody>
          <a:body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190533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AE44A9-5A3B-3B3C-4F04-2E0318B76C8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D9424C91-12C6-7454-F3EF-7AD1490289E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CDD91E43-3498-4546-6406-8B7BF1FE45EB}"/>
              </a:ext>
            </a:extLst>
          </p:cNvPr>
          <p:cNvSpPr>
            <a:spLocks noGrp="1"/>
          </p:cNvSpPr>
          <p:nvPr>
            <p:ph type="dt" sz="half" idx="10"/>
          </p:nvPr>
        </p:nvSpPr>
        <p:spPr/>
        <p:txBody>
          <a:bodyPr/>
          <a:lstStyle/>
          <a:p>
            <a:fld id="{31D27A85-E2AA-554D-AE27-09C79E950CD4}" type="datetimeFigureOut">
              <a:rPr lang="es-ES_tradnl" smtClean="0"/>
              <a:t>03/03/2026</a:t>
            </a:fld>
            <a:endParaRPr lang="es-ES_tradnl"/>
          </a:p>
        </p:txBody>
      </p:sp>
      <p:sp>
        <p:nvSpPr>
          <p:cNvPr id="5" name="Marcador de pie de página 4">
            <a:extLst>
              <a:ext uri="{FF2B5EF4-FFF2-40B4-BE49-F238E27FC236}">
                <a16:creationId xmlns:a16="http://schemas.microsoft.com/office/drawing/2014/main" id="{B7CB3604-162D-B130-01EC-95ED80F4DDDC}"/>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361C9F62-CD0F-1B58-A817-5B39B375E329}"/>
              </a:ext>
            </a:extLst>
          </p:cNvPr>
          <p:cNvSpPr>
            <a:spLocks noGrp="1"/>
          </p:cNvSpPr>
          <p:nvPr>
            <p:ph type="sldNum" sz="quarter" idx="12"/>
          </p:nvPr>
        </p:nvSpPr>
        <p:spPr/>
        <p:txBody>
          <a:body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188449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24FF5-6E34-3AC7-601C-CC7C547FC25A}"/>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F0D462DF-C9FD-A61D-BC08-7B281550B8B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C87C5EB0-0040-E111-2FE2-78C3DFA4FAB9}"/>
              </a:ext>
            </a:extLst>
          </p:cNvPr>
          <p:cNvSpPr>
            <a:spLocks noGrp="1"/>
          </p:cNvSpPr>
          <p:nvPr>
            <p:ph type="dt" sz="half" idx="10"/>
          </p:nvPr>
        </p:nvSpPr>
        <p:spPr/>
        <p:txBody>
          <a:bodyPr/>
          <a:lstStyle/>
          <a:p>
            <a:fld id="{31D27A85-E2AA-554D-AE27-09C79E950CD4}" type="datetimeFigureOut">
              <a:rPr lang="es-ES_tradnl" smtClean="0"/>
              <a:t>03/03/2026</a:t>
            </a:fld>
            <a:endParaRPr lang="es-ES_tradnl"/>
          </a:p>
        </p:txBody>
      </p:sp>
      <p:sp>
        <p:nvSpPr>
          <p:cNvPr id="5" name="Marcador de pie de página 4">
            <a:extLst>
              <a:ext uri="{FF2B5EF4-FFF2-40B4-BE49-F238E27FC236}">
                <a16:creationId xmlns:a16="http://schemas.microsoft.com/office/drawing/2014/main" id="{75BF7B72-73D6-A9EF-1755-4DE316D55020}"/>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88527946-6AC5-EE7E-A4A5-D6662A87F7CA}"/>
              </a:ext>
            </a:extLst>
          </p:cNvPr>
          <p:cNvSpPr>
            <a:spLocks noGrp="1"/>
          </p:cNvSpPr>
          <p:nvPr>
            <p:ph type="sldNum" sz="quarter" idx="12"/>
          </p:nvPr>
        </p:nvSpPr>
        <p:spPr/>
        <p:txBody>
          <a:body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69292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4DF21-854E-1805-6880-0FA920C17682}"/>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DA610B12-B6B3-3DEB-D3BA-CBBF109D0A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166A274D-12B2-3DB2-4CC6-F803CE73F0CD}"/>
              </a:ext>
            </a:extLst>
          </p:cNvPr>
          <p:cNvSpPr>
            <a:spLocks noGrp="1"/>
          </p:cNvSpPr>
          <p:nvPr>
            <p:ph type="dt" sz="half" idx="10"/>
          </p:nvPr>
        </p:nvSpPr>
        <p:spPr/>
        <p:txBody>
          <a:bodyPr/>
          <a:lstStyle/>
          <a:p>
            <a:fld id="{31D27A85-E2AA-554D-AE27-09C79E950CD4}" type="datetimeFigureOut">
              <a:rPr lang="es-ES_tradnl" smtClean="0"/>
              <a:t>03/03/2026</a:t>
            </a:fld>
            <a:endParaRPr lang="es-ES_tradnl"/>
          </a:p>
        </p:txBody>
      </p:sp>
      <p:sp>
        <p:nvSpPr>
          <p:cNvPr id="5" name="Marcador de pie de página 4">
            <a:extLst>
              <a:ext uri="{FF2B5EF4-FFF2-40B4-BE49-F238E27FC236}">
                <a16:creationId xmlns:a16="http://schemas.microsoft.com/office/drawing/2014/main" id="{959A70F2-56E7-9E75-7988-94A78F77B601}"/>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05AF02FA-882A-9A5B-5551-6176D3C1563F}"/>
              </a:ext>
            </a:extLst>
          </p:cNvPr>
          <p:cNvSpPr>
            <a:spLocks noGrp="1"/>
          </p:cNvSpPr>
          <p:nvPr>
            <p:ph type="sldNum" sz="quarter" idx="12"/>
          </p:nvPr>
        </p:nvSpPr>
        <p:spPr/>
        <p:txBody>
          <a:body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145299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69FA70-ABB9-61D5-5C6C-7E03CD855935}"/>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B8C57098-51D7-FEA0-9629-5B19D0A38CE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536A35F6-F5F6-6DA1-3DF2-71053E728A04}"/>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2C4EFF51-5CF9-9965-C54B-CC9671CA052B}"/>
              </a:ext>
            </a:extLst>
          </p:cNvPr>
          <p:cNvSpPr>
            <a:spLocks noGrp="1"/>
          </p:cNvSpPr>
          <p:nvPr>
            <p:ph type="dt" sz="half" idx="10"/>
          </p:nvPr>
        </p:nvSpPr>
        <p:spPr/>
        <p:txBody>
          <a:bodyPr/>
          <a:lstStyle/>
          <a:p>
            <a:fld id="{31D27A85-E2AA-554D-AE27-09C79E950CD4}" type="datetimeFigureOut">
              <a:rPr lang="es-ES_tradnl" smtClean="0"/>
              <a:t>03/03/2026</a:t>
            </a:fld>
            <a:endParaRPr lang="es-ES_tradnl"/>
          </a:p>
        </p:txBody>
      </p:sp>
      <p:sp>
        <p:nvSpPr>
          <p:cNvPr id="6" name="Marcador de pie de página 5">
            <a:extLst>
              <a:ext uri="{FF2B5EF4-FFF2-40B4-BE49-F238E27FC236}">
                <a16:creationId xmlns:a16="http://schemas.microsoft.com/office/drawing/2014/main" id="{07068B34-4B9B-C54C-9887-C1561CC76FB1}"/>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BEA968C9-DABF-90D8-390A-1623A6013DA9}"/>
              </a:ext>
            </a:extLst>
          </p:cNvPr>
          <p:cNvSpPr>
            <a:spLocks noGrp="1"/>
          </p:cNvSpPr>
          <p:nvPr>
            <p:ph type="sldNum" sz="quarter" idx="12"/>
          </p:nvPr>
        </p:nvSpPr>
        <p:spPr/>
        <p:txBody>
          <a:body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279100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58D8F-BA4C-039D-5530-071FBE5937F1}"/>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F2E4A929-D7FE-89BC-A49A-B06F0363C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077F0149-96CC-8612-4E01-90B59770E0E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777B4A12-9D81-29A6-C10A-FC52D2F98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C040E36-81F7-50F0-98F2-3A7266B5FF4B}"/>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095E5940-83DA-6C99-AB65-1125FA95E3BA}"/>
              </a:ext>
            </a:extLst>
          </p:cNvPr>
          <p:cNvSpPr>
            <a:spLocks noGrp="1"/>
          </p:cNvSpPr>
          <p:nvPr>
            <p:ph type="dt" sz="half" idx="10"/>
          </p:nvPr>
        </p:nvSpPr>
        <p:spPr/>
        <p:txBody>
          <a:bodyPr/>
          <a:lstStyle/>
          <a:p>
            <a:fld id="{31D27A85-E2AA-554D-AE27-09C79E950CD4}" type="datetimeFigureOut">
              <a:rPr lang="es-ES_tradnl" smtClean="0"/>
              <a:t>03/03/2026</a:t>
            </a:fld>
            <a:endParaRPr lang="es-ES_tradnl"/>
          </a:p>
        </p:txBody>
      </p:sp>
      <p:sp>
        <p:nvSpPr>
          <p:cNvPr id="8" name="Marcador de pie de página 7">
            <a:extLst>
              <a:ext uri="{FF2B5EF4-FFF2-40B4-BE49-F238E27FC236}">
                <a16:creationId xmlns:a16="http://schemas.microsoft.com/office/drawing/2014/main" id="{7C736F08-604F-EA29-2C8A-67F9F8885DD2}"/>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5F5B5654-1851-CF13-E4CB-0016E46F32B6}"/>
              </a:ext>
            </a:extLst>
          </p:cNvPr>
          <p:cNvSpPr>
            <a:spLocks noGrp="1"/>
          </p:cNvSpPr>
          <p:nvPr>
            <p:ph type="sldNum" sz="quarter" idx="12"/>
          </p:nvPr>
        </p:nvSpPr>
        <p:spPr/>
        <p:txBody>
          <a:body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48030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50B9BF-DF71-5EBA-FAC0-F64C16A99FB0}"/>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C94F0AF2-C334-5109-8358-53E69ECA02DE}"/>
              </a:ext>
            </a:extLst>
          </p:cNvPr>
          <p:cNvSpPr>
            <a:spLocks noGrp="1"/>
          </p:cNvSpPr>
          <p:nvPr>
            <p:ph type="dt" sz="half" idx="10"/>
          </p:nvPr>
        </p:nvSpPr>
        <p:spPr/>
        <p:txBody>
          <a:bodyPr/>
          <a:lstStyle/>
          <a:p>
            <a:fld id="{31D27A85-E2AA-554D-AE27-09C79E950CD4}" type="datetimeFigureOut">
              <a:rPr lang="es-ES_tradnl" smtClean="0"/>
              <a:t>03/03/2026</a:t>
            </a:fld>
            <a:endParaRPr lang="es-ES_tradnl"/>
          </a:p>
        </p:txBody>
      </p:sp>
      <p:sp>
        <p:nvSpPr>
          <p:cNvPr id="4" name="Marcador de pie de página 3">
            <a:extLst>
              <a:ext uri="{FF2B5EF4-FFF2-40B4-BE49-F238E27FC236}">
                <a16:creationId xmlns:a16="http://schemas.microsoft.com/office/drawing/2014/main" id="{60C94F51-CBFD-0D3E-5F1E-9BC3DAC3B4B5}"/>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2C641340-C64E-9B0C-629D-2C3E038EF17B}"/>
              </a:ext>
            </a:extLst>
          </p:cNvPr>
          <p:cNvSpPr>
            <a:spLocks noGrp="1"/>
          </p:cNvSpPr>
          <p:nvPr>
            <p:ph type="sldNum" sz="quarter" idx="12"/>
          </p:nvPr>
        </p:nvSpPr>
        <p:spPr/>
        <p:txBody>
          <a:body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350490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7AC2EA0-731F-C661-2022-BFEA2A049B1A}"/>
              </a:ext>
            </a:extLst>
          </p:cNvPr>
          <p:cNvSpPr>
            <a:spLocks noGrp="1"/>
          </p:cNvSpPr>
          <p:nvPr>
            <p:ph type="dt" sz="half" idx="10"/>
          </p:nvPr>
        </p:nvSpPr>
        <p:spPr/>
        <p:txBody>
          <a:bodyPr/>
          <a:lstStyle/>
          <a:p>
            <a:fld id="{31D27A85-E2AA-554D-AE27-09C79E950CD4}" type="datetimeFigureOut">
              <a:rPr lang="es-ES_tradnl" smtClean="0"/>
              <a:t>03/03/2026</a:t>
            </a:fld>
            <a:endParaRPr lang="es-ES_tradnl"/>
          </a:p>
        </p:txBody>
      </p:sp>
      <p:sp>
        <p:nvSpPr>
          <p:cNvPr id="3" name="Marcador de pie de página 2">
            <a:extLst>
              <a:ext uri="{FF2B5EF4-FFF2-40B4-BE49-F238E27FC236}">
                <a16:creationId xmlns:a16="http://schemas.microsoft.com/office/drawing/2014/main" id="{E1AF0F6A-642C-EDEA-A8B7-013C4AF790C4}"/>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6D2041A4-44AD-EF49-D997-899EB0DA6E7D}"/>
              </a:ext>
            </a:extLst>
          </p:cNvPr>
          <p:cNvSpPr>
            <a:spLocks noGrp="1"/>
          </p:cNvSpPr>
          <p:nvPr>
            <p:ph type="sldNum" sz="quarter" idx="12"/>
          </p:nvPr>
        </p:nvSpPr>
        <p:spPr/>
        <p:txBody>
          <a:body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40404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F7CBA-39EA-5A9D-66F0-78FB368AE6C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DA41D7C5-7416-E7F6-E9CE-BCB63BC95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CB067983-0CE2-12DB-16F4-F890E5049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FA2D9A8-4E61-6C87-02A6-9BE9ACCB8159}"/>
              </a:ext>
            </a:extLst>
          </p:cNvPr>
          <p:cNvSpPr>
            <a:spLocks noGrp="1"/>
          </p:cNvSpPr>
          <p:nvPr>
            <p:ph type="dt" sz="half" idx="10"/>
          </p:nvPr>
        </p:nvSpPr>
        <p:spPr/>
        <p:txBody>
          <a:bodyPr/>
          <a:lstStyle/>
          <a:p>
            <a:fld id="{31D27A85-E2AA-554D-AE27-09C79E950CD4}" type="datetimeFigureOut">
              <a:rPr lang="es-ES_tradnl" smtClean="0"/>
              <a:t>03/03/2026</a:t>
            </a:fld>
            <a:endParaRPr lang="es-ES_tradnl"/>
          </a:p>
        </p:txBody>
      </p:sp>
      <p:sp>
        <p:nvSpPr>
          <p:cNvPr id="6" name="Marcador de pie de página 5">
            <a:extLst>
              <a:ext uri="{FF2B5EF4-FFF2-40B4-BE49-F238E27FC236}">
                <a16:creationId xmlns:a16="http://schemas.microsoft.com/office/drawing/2014/main" id="{D8F14C1E-B969-4A65-8750-70F588C74B7F}"/>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F0EB35D2-D826-5BFE-B2B6-32D8E7FC6471}"/>
              </a:ext>
            </a:extLst>
          </p:cNvPr>
          <p:cNvSpPr>
            <a:spLocks noGrp="1"/>
          </p:cNvSpPr>
          <p:nvPr>
            <p:ph type="sldNum" sz="quarter" idx="12"/>
          </p:nvPr>
        </p:nvSpPr>
        <p:spPr/>
        <p:txBody>
          <a:body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231376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7983D-A1A1-423B-7DEB-E798EAB6543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7B63E000-40C6-11C1-FD63-8CC84EAF5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7612C288-F5B1-A933-468E-0860352AF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7764502-F13B-AFFD-606B-50E63C9F8A33}"/>
              </a:ext>
            </a:extLst>
          </p:cNvPr>
          <p:cNvSpPr>
            <a:spLocks noGrp="1"/>
          </p:cNvSpPr>
          <p:nvPr>
            <p:ph type="dt" sz="half" idx="10"/>
          </p:nvPr>
        </p:nvSpPr>
        <p:spPr/>
        <p:txBody>
          <a:bodyPr/>
          <a:lstStyle/>
          <a:p>
            <a:fld id="{31D27A85-E2AA-554D-AE27-09C79E950CD4}" type="datetimeFigureOut">
              <a:rPr lang="es-ES_tradnl" smtClean="0"/>
              <a:t>03/03/2026</a:t>
            </a:fld>
            <a:endParaRPr lang="es-ES_tradnl"/>
          </a:p>
        </p:txBody>
      </p:sp>
      <p:sp>
        <p:nvSpPr>
          <p:cNvPr id="6" name="Marcador de pie de página 5">
            <a:extLst>
              <a:ext uri="{FF2B5EF4-FFF2-40B4-BE49-F238E27FC236}">
                <a16:creationId xmlns:a16="http://schemas.microsoft.com/office/drawing/2014/main" id="{3E84FCBE-EBAE-8E72-79C4-3CD92D1043C4}"/>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D6A8DA1B-3B3D-078A-8E48-DA7312428BD9}"/>
              </a:ext>
            </a:extLst>
          </p:cNvPr>
          <p:cNvSpPr>
            <a:spLocks noGrp="1"/>
          </p:cNvSpPr>
          <p:nvPr>
            <p:ph type="sldNum" sz="quarter" idx="12"/>
          </p:nvPr>
        </p:nvSpPr>
        <p:spPr/>
        <p:txBody>
          <a:body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18765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B1A424-D158-A9F2-AFA7-C81FE502B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88334C40-2128-ADFB-6B7B-799215E1B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465AAF3-E446-3BAD-E1C9-749769EBD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D27A85-E2AA-554D-AE27-09C79E950CD4}" type="datetimeFigureOut">
              <a:rPr lang="es-ES_tradnl" smtClean="0"/>
              <a:t>03/03/2026</a:t>
            </a:fld>
            <a:endParaRPr lang="es-ES_tradnl"/>
          </a:p>
        </p:txBody>
      </p:sp>
      <p:sp>
        <p:nvSpPr>
          <p:cNvPr id="5" name="Marcador de pie de página 4">
            <a:extLst>
              <a:ext uri="{FF2B5EF4-FFF2-40B4-BE49-F238E27FC236}">
                <a16:creationId xmlns:a16="http://schemas.microsoft.com/office/drawing/2014/main" id="{0CBFBE11-B44E-DA88-BBC9-CB6D0D2E1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9C12FA70-F8B8-F495-29A1-DC00D4FA67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73D3C2-61A3-924F-BA1C-15FEBE46FC5D}" type="slidenum">
              <a:rPr lang="es-ES_tradnl" smtClean="0"/>
              <a:t>‹Nº›</a:t>
            </a:fld>
            <a:endParaRPr lang="es-ES_tradnl"/>
          </a:p>
        </p:txBody>
      </p:sp>
    </p:spTree>
    <p:extLst>
      <p:ext uri="{BB962C8B-B14F-4D97-AF65-F5344CB8AC3E}">
        <p14:creationId xmlns:p14="http://schemas.microsoft.com/office/powerpoint/2010/main" val="3763210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91BB40A-1F25-FB33-499E-A4BBC6752FF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4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DF9AA584-034E-DCD4-0308-D5D6702118B5}"/>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5D6BA855-E068-1BE7-D373-01B4BABEA1EA}"/>
              </a:ext>
            </a:extLst>
          </p:cNvPr>
          <p:cNvSpPr>
            <a:spLocks noGrp="1"/>
          </p:cNvSpPr>
          <p:nvPr>
            <p:ph type="title"/>
          </p:nvPr>
        </p:nvSpPr>
        <p:spPr>
          <a:xfrm>
            <a:off x="1241961" y="190005"/>
            <a:ext cx="7391400" cy="1500683"/>
          </a:xfrm>
        </p:spPr>
        <p:txBody>
          <a:bodyPr>
            <a:normAutofit/>
          </a:bodyPr>
          <a:lstStyle/>
          <a:p>
            <a:pPr algn="ctr"/>
            <a:r>
              <a:rPr lang="es-ES_tradnl" sz="3600" dirty="0">
                <a:solidFill>
                  <a:schemeClr val="tx2">
                    <a:lumMod val="90000"/>
                    <a:lumOff val="10000"/>
                  </a:schemeClr>
                </a:solidFill>
                <a:latin typeface="American Typewriter" panose="02090604020004020304" pitchFamily="18" charset="77"/>
              </a:rPr>
              <a:t>TRABAJO DIURNO Y TRABAJO NOCTURNO</a:t>
            </a:r>
          </a:p>
        </p:txBody>
      </p:sp>
      <p:pic>
        <p:nvPicPr>
          <p:cNvPr id="5" name="Marcador de contenido 4" descr="Badge 1 con relleno sólido">
            <a:extLst>
              <a:ext uri="{FF2B5EF4-FFF2-40B4-BE49-F238E27FC236}">
                <a16:creationId xmlns:a16="http://schemas.microsoft.com/office/drawing/2014/main" id="{9F3C3FD5-F28B-F809-0241-477B25A0577B}"/>
              </a:ext>
            </a:extLst>
          </p:cNvPr>
          <p:cNvPicPr>
            <a:picLocks noGrp="1" noChangeAspect="1"/>
          </p:cNvPicPr>
          <p:nvPr>
            <p:ph idx="1"/>
          </p:nvPr>
        </p:nvPicPr>
        <p:blipFill>
          <a:blip r:embed="rId3">
            <a:extLst>
              <a:ext uri="{96DAC541-7B7A-43D3-8B79-37D633B846F1}">
                <asvg:svgBlip xmlns:asvg="http://schemas.microsoft.com/office/drawing/2016/SVG/main" xmlns="" r:embed="rId4"/>
              </a:ext>
            </a:extLst>
          </a:blip>
          <a:stretch>
            <a:fillRect/>
          </a:stretch>
        </p:blipFill>
        <p:spPr>
          <a:xfrm>
            <a:off x="936172" y="1690688"/>
            <a:ext cx="2293916" cy="2293916"/>
          </a:xfrm>
          <a:prstGeom prst="rect">
            <a:avLst/>
          </a:prstGeom>
        </p:spPr>
      </p:pic>
      <p:sp>
        <p:nvSpPr>
          <p:cNvPr id="6" name="CuadroTexto 5">
            <a:extLst>
              <a:ext uri="{FF2B5EF4-FFF2-40B4-BE49-F238E27FC236}">
                <a16:creationId xmlns:a16="http://schemas.microsoft.com/office/drawing/2014/main" id="{8AAD0A33-F105-9CAB-27C2-00BC0B98F8CB}"/>
              </a:ext>
            </a:extLst>
          </p:cNvPr>
          <p:cNvSpPr txBox="1"/>
          <p:nvPr/>
        </p:nvSpPr>
        <p:spPr>
          <a:xfrm>
            <a:off x="2538172" y="1880693"/>
            <a:ext cx="3897443" cy="523220"/>
          </a:xfrm>
          <a:prstGeom prst="rect">
            <a:avLst/>
          </a:prstGeom>
          <a:noFill/>
        </p:spPr>
        <p:txBody>
          <a:bodyPr wrap="square" rtlCol="0">
            <a:spAutoFit/>
          </a:bodyPr>
          <a:lstStyle/>
          <a:p>
            <a:pPr algn="ctr"/>
            <a:r>
              <a:rPr lang="es-ES_tradnl" sz="2800" b="1" dirty="0">
                <a:solidFill>
                  <a:schemeClr val="tx2">
                    <a:lumMod val="90000"/>
                    <a:lumOff val="10000"/>
                  </a:schemeClr>
                </a:solidFill>
                <a:latin typeface="American Typewriter" panose="02090604020004020304" pitchFamily="18" charset="77"/>
              </a:rPr>
              <a:t>Trabajo diurno</a:t>
            </a:r>
          </a:p>
        </p:txBody>
      </p:sp>
      <p:sp>
        <p:nvSpPr>
          <p:cNvPr id="7" name="CuadroTexto 6">
            <a:extLst>
              <a:ext uri="{FF2B5EF4-FFF2-40B4-BE49-F238E27FC236}">
                <a16:creationId xmlns:a16="http://schemas.microsoft.com/office/drawing/2014/main" id="{34A1BF38-7984-6129-8D6A-A3045F458485}"/>
              </a:ext>
            </a:extLst>
          </p:cNvPr>
          <p:cNvSpPr txBox="1"/>
          <p:nvPr/>
        </p:nvSpPr>
        <p:spPr>
          <a:xfrm>
            <a:off x="3029578" y="2551161"/>
            <a:ext cx="3285913" cy="1015663"/>
          </a:xfrm>
          <a:prstGeom prst="rect">
            <a:avLst/>
          </a:prstGeom>
          <a:noFill/>
        </p:spPr>
        <p:txBody>
          <a:bodyPr wrap="square" rtlCol="0">
            <a:spAutoFit/>
          </a:bodyPr>
          <a:lstStyle/>
          <a:p>
            <a:pPr algn="ctr"/>
            <a:r>
              <a:rPr lang="es-CO" sz="2000" dirty="0">
                <a:latin typeface="Arial Hebrew" pitchFamily="2" charset="-79"/>
                <a:cs typeface="Arial Hebrew" pitchFamily="2" charset="-79"/>
              </a:rPr>
              <a:t>El que se realiza entre el periodo comprendido entre las 6:00 a.m. y 7:00 p.m.</a:t>
            </a:r>
            <a:endParaRPr lang="es-ES_tradnl" sz="2000" dirty="0">
              <a:latin typeface="Arial Hebrew" pitchFamily="2" charset="-79"/>
              <a:cs typeface="Arial Hebrew" pitchFamily="2" charset="-79"/>
            </a:endParaRPr>
          </a:p>
        </p:txBody>
      </p:sp>
      <p:pic>
        <p:nvPicPr>
          <p:cNvPr id="8" name="Gráfico 7" descr="Badge con relleno sólido">
            <a:extLst>
              <a:ext uri="{FF2B5EF4-FFF2-40B4-BE49-F238E27FC236}">
                <a16:creationId xmlns:a16="http://schemas.microsoft.com/office/drawing/2014/main" id="{7ECF9A0D-F9B7-18D6-00DC-8EF1E56EC4F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477965" y="1690688"/>
            <a:ext cx="2212035" cy="2212035"/>
          </a:xfrm>
          <a:prstGeom prst="rect">
            <a:avLst/>
          </a:prstGeom>
        </p:spPr>
      </p:pic>
      <p:sp>
        <p:nvSpPr>
          <p:cNvPr id="9" name="CuadroTexto 8">
            <a:extLst>
              <a:ext uri="{FF2B5EF4-FFF2-40B4-BE49-F238E27FC236}">
                <a16:creationId xmlns:a16="http://schemas.microsoft.com/office/drawing/2014/main" id="{4F2FBFFB-175F-1C14-3327-3E846FDBAB1D}"/>
              </a:ext>
            </a:extLst>
          </p:cNvPr>
          <p:cNvSpPr txBox="1"/>
          <p:nvPr/>
        </p:nvSpPr>
        <p:spPr>
          <a:xfrm>
            <a:off x="8067348" y="1763913"/>
            <a:ext cx="3897443" cy="523220"/>
          </a:xfrm>
          <a:prstGeom prst="rect">
            <a:avLst/>
          </a:prstGeom>
          <a:noFill/>
        </p:spPr>
        <p:txBody>
          <a:bodyPr wrap="square" rtlCol="0">
            <a:spAutoFit/>
          </a:bodyPr>
          <a:lstStyle/>
          <a:p>
            <a:pPr algn="ctr"/>
            <a:r>
              <a:rPr lang="es-ES_tradnl" sz="2800" b="1" dirty="0">
                <a:solidFill>
                  <a:schemeClr val="tx2">
                    <a:lumMod val="90000"/>
                    <a:lumOff val="10000"/>
                  </a:schemeClr>
                </a:solidFill>
                <a:latin typeface="American Typewriter" panose="02090604020004020304" pitchFamily="18" charset="77"/>
              </a:rPr>
              <a:t>Trabajo nocturno</a:t>
            </a:r>
          </a:p>
        </p:txBody>
      </p:sp>
      <p:sp>
        <p:nvSpPr>
          <p:cNvPr id="11" name="CuadroTexto 10">
            <a:extLst>
              <a:ext uri="{FF2B5EF4-FFF2-40B4-BE49-F238E27FC236}">
                <a16:creationId xmlns:a16="http://schemas.microsoft.com/office/drawing/2014/main" id="{7D50E731-DBF5-CFBA-D289-27A217EABB5D}"/>
              </a:ext>
            </a:extLst>
          </p:cNvPr>
          <p:cNvSpPr txBox="1"/>
          <p:nvPr/>
        </p:nvSpPr>
        <p:spPr>
          <a:xfrm>
            <a:off x="8494815" y="2458827"/>
            <a:ext cx="3131127" cy="1323439"/>
          </a:xfrm>
          <a:prstGeom prst="rect">
            <a:avLst/>
          </a:prstGeom>
          <a:noFill/>
        </p:spPr>
        <p:txBody>
          <a:bodyPr wrap="square">
            <a:spAutoFit/>
          </a:bodyPr>
          <a:lstStyle/>
          <a:p>
            <a:pPr algn="ctr"/>
            <a:r>
              <a:rPr lang="es-CO" sz="2000" dirty="0">
                <a:latin typeface="Arial Hebrew" pitchFamily="2" charset="-79"/>
                <a:cs typeface="Arial Hebrew" pitchFamily="2" charset="-79"/>
              </a:rPr>
              <a:t>El que se realiza entre el periodo comprendido entre las  7:00 p.m. y las 6:00 </a:t>
            </a:r>
            <a:r>
              <a:rPr lang="es-CO" sz="2000" dirty="0" err="1">
                <a:latin typeface="Arial Hebrew" pitchFamily="2" charset="-79"/>
                <a:cs typeface="Arial Hebrew" pitchFamily="2" charset="-79"/>
              </a:rPr>
              <a:t>a.m</a:t>
            </a:r>
            <a:endParaRPr lang="es-ES_tradnl" sz="2000" dirty="0">
              <a:latin typeface="Arial Hebrew" pitchFamily="2" charset="-79"/>
              <a:cs typeface="Arial Hebrew" pitchFamily="2" charset="-79"/>
            </a:endParaRPr>
          </a:p>
        </p:txBody>
      </p:sp>
      <p:pic>
        <p:nvPicPr>
          <p:cNvPr id="12" name="Gráfico 11" descr="Comment Important con relleno sólido">
            <a:extLst>
              <a:ext uri="{FF2B5EF4-FFF2-40B4-BE49-F238E27FC236}">
                <a16:creationId xmlns:a16="http://schemas.microsoft.com/office/drawing/2014/main" id="{04AA8129-14B3-540A-ABF2-51654B91ADF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010961" y="4253811"/>
            <a:ext cx="1836822" cy="1836822"/>
          </a:xfrm>
          <a:prstGeom prst="rect">
            <a:avLst/>
          </a:prstGeom>
        </p:spPr>
      </p:pic>
      <p:sp>
        <p:nvSpPr>
          <p:cNvPr id="13" name="CuadroTexto 12">
            <a:extLst>
              <a:ext uri="{FF2B5EF4-FFF2-40B4-BE49-F238E27FC236}">
                <a16:creationId xmlns:a16="http://schemas.microsoft.com/office/drawing/2014/main" id="{076A8473-FEF5-4AC3-21BB-04A0E9DB38CC}"/>
              </a:ext>
            </a:extLst>
          </p:cNvPr>
          <p:cNvSpPr txBox="1"/>
          <p:nvPr/>
        </p:nvSpPr>
        <p:spPr>
          <a:xfrm>
            <a:off x="4716904" y="4624127"/>
            <a:ext cx="5888056" cy="830997"/>
          </a:xfrm>
          <a:prstGeom prst="rect">
            <a:avLst/>
          </a:prstGeom>
          <a:noFill/>
        </p:spPr>
        <p:txBody>
          <a:bodyPr wrap="square" rtlCol="0">
            <a:spAutoFit/>
          </a:bodyPr>
          <a:lstStyle/>
          <a:p>
            <a:pPr algn="ctr"/>
            <a:r>
              <a:rPr lang="es-ES_tradnl" sz="2400" dirty="0">
                <a:solidFill>
                  <a:schemeClr val="tx2">
                    <a:lumMod val="90000"/>
                    <a:lumOff val="10000"/>
                  </a:schemeClr>
                </a:solidFill>
                <a:latin typeface="Arial Hebrew" pitchFamily="2" charset="-79"/>
                <a:cs typeface="Arial Hebrew" pitchFamily="2" charset="-79"/>
              </a:rPr>
              <a:t>Esta modificación en la jornada comenzó a regir a partir del 25 de diciembre de 2025</a:t>
            </a:r>
          </a:p>
        </p:txBody>
      </p:sp>
    </p:spTree>
    <p:extLst>
      <p:ext uri="{BB962C8B-B14F-4D97-AF65-F5344CB8AC3E}">
        <p14:creationId xmlns:p14="http://schemas.microsoft.com/office/powerpoint/2010/main" val="184802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0ACF50E0-88FA-A9E5-8670-7244CBDE146E}"/>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E90BDAA-B73A-7D6E-4C43-F5DB533F7034}"/>
              </a:ext>
            </a:extLst>
          </p:cNvPr>
          <p:cNvSpPr>
            <a:spLocks noGrp="1"/>
          </p:cNvSpPr>
          <p:nvPr>
            <p:ph type="title"/>
          </p:nvPr>
        </p:nvSpPr>
        <p:spPr>
          <a:xfrm>
            <a:off x="838200" y="365125"/>
            <a:ext cx="7783286" cy="1325563"/>
          </a:xfrm>
        </p:spPr>
        <p:txBody>
          <a:bodyPr/>
          <a:lstStyle/>
          <a:p>
            <a:pPr algn="ctr"/>
            <a:r>
              <a:rPr lang="es-ES_tradnl" dirty="0">
                <a:solidFill>
                  <a:schemeClr val="tx2">
                    <a:lumMod val="90000"/>
                    <a:lumOff val="10000"/>
                  </a:schemeClr>
                </a:solidFill>
                <a:latin typeface="American Typewriter" panose="02090604020004020304" pitchFamily="18" charset="77"/>
              </a:rPr>
              <a:t>JORNADA MÁXIMA LEGAL</a:t>
            </a:r>
          </a:p>
        </p:txBody>
      </p:sp>
      <p:sp>
        <p:nvSpPr>
          <p:cNvPr id="5" name="Marcador de contenido 4">
            <a:extLst>
              <a:ext uri="{FF2B5EF4-FFF2-40B4-BE49-F238E27FC236}">
                <a16:creationId xmlns:a16="http://schemas.microsoft.com/office/drawing/2014/main" id="{F7FB1201-1F6B-0185-8EB1-D216F105A065}"/>
              </a:ext>
            </a:extLst>
          </p:cNvPr>
          <p:cNvSpPr>
            <a:spLocks noGrp="1"/>
          </p:cNvSpPr>
          <p:nvPr>
            <p:ph idx="1"/>
          </p:nvPr>
        </p:nvSpPr>
        <p:spPr>
          <a:xfrm>
            <a:off x="838200" y="1825625"/>
            <a:ext cx="4481945" cy="3173887"/>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marL="0" indent="0" algn="just">
              <a:buNone/>
            </a:pPr>
            <a:r>
              <a:rPr lang="es-CO" sz="1800" dirty="0">
                <a:latin typeface="American Typewriter" panose="02090604020004020304" pitchFamily="18" charset="77"/>
              </a:rPr>
              <a:t>-La duración máxima de la jornada de trabajo es de 44 horas a hoy y a partir del 15 de julio será de 42 horas a la semana.</a:t>
            </a:r>
          </a:p>
          <a:p>
            <a:pPr marL="0" indent="0" algn="just">
              <a:buNone/>
            </a:pPr>
            <a:r>
              <a:rPr lang="es-CO" sz="1800" dirty="0">
                <a:latin typeface="American Typewriter" panose="02090604020004020304" pitchFamily="18" charset="77"/>
              </a:rPr>
              <a:t>-La jornada máxima semanal podrá ser distribuida, de común acuerdo, entre empleador y trabajador(a), de cinco (5) a seis (6) días a la semana, garantizando siempre el día de descanso y sin afectar el salario.</a:t>
            </a:r>
            <a:endParaRPr lang="es-ES_tradnl" sz="1800" b="1" u="sng" dirty="0">
              <a:latin typeface="American Typewriter" panose="02090604020004020304" pitchFamily="18" charset="77"/>
            </a:endParaRPr>
          </a:p>
        </p:txBody>
      </p:sp>
      <p:sp>
        <p:nvSpPr>
          <p:cNvPr id="6" name="Rectángulo 5">
            <a:extLst>
              <a:ext uri="{FF2B5EF4-FFF2-40B4-BE49-F238E27FC236}">
                <a16:creationId xmlns:a16="http://schemas.microsoft.com/office/drawing/2014/main" id="{73B55A2A-CFFD-58E3-29FB-98460BE1C075}"/>
              </a:ext>
            </a:extLst>
          </p:cNvPr>
          <p:cNvSpPr/>
          <p:nvPr/>
        </p:nvSpPr>
        <p:spPr>
          <a:xfrm>
            <a:off x="5866410" y="1825625"/>
            <a:ext cx="4880759" cy="3173887"/>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latin typeface="American Typewriter" panose="02090604020004020304" pitchFamily="18" charset="77"/>
              </a:rPr>
              <a:t>Jornadas flexibles: </a:t>
            </a:r>
            <a:r>
              <a:rPr lang="es-CO" dirty="0">
                <a:latin typeface="American Typewriter" panose="02090604020004020304" pitchFamily="18" charset="77"/>
              </a:rPr>
              <a:t>Se puede acordar que la jornada de 42 horas se realice en jornada flexibles distribuidas en 5 o 6 días a la semana. teniendo como mínimo cuatro (4) horas continuas y máximo hasta nueve (9) horas diarias sin lugar a ningún recargo por trabajo suplementario, cuando el número de horas de trabajo no exceda el promedio de cuarenta y dos (42) horas semanales dentro de la Jornada Ordinaria</a:t>
            </a:r>
            <a:r>
              <a:rPr lang="es-CO" i="1" dirty="0">
                <a:latin typeface="American Typewriter" panose="02090604020004020304" pitchFamily="18" charset="77"/>
              </a:rPr>
              <a:t>. </a:t>
            </a:r>
            <a:endParaRPr lang="es-ES_tradnl" dirty="0">
              <a:latin typeface="American Typewriter" panose="02090604020004020304" pitchFamily="18" charset="77"/>
            </a:endParaRPr>
          </a:p>
        </p:txBody>
      </p:sp>
      <p:sp>
        <p:nvSpPr>
          <p:cNvPr id="7" name="Rectángulo 6">
            <a:extLst>
              <a:ext uri="{FF2B5EF4-FFF2-40B4-BE49-F238E27FC236}">
                <a16:creationId xmlns:a16="http://schemas.microsoft.com/office/drawing/2014/main" id="{E476C7A3-D403-5FD7-C981-F036DE5407DE}"/>
              </a:ext>
            </a:extLst>
          </p:cNvPr>
          <p:cNvSpPr/>
          <p:nvPr/>
        </p:nvSpPr>
        <p:spPr>
          <a:xfrm>
            <a:off x="2627205" y="5134449"/>
            <a:ext cx="5994281" cy="1496291"/>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400" dirty="0">
                <a:latin typeface="American Typewriter" panose="02090604020004020304" pitchFamily="18" charset="77"/>
              </a:rPr>
              <a:t>En ningún caso las horas extras de trabajo, diurnas o nocturnas, podrán exceder de dos (2) horas diarias y doce (12) semanales.</a:t>
            </a:r>
          </a:p>
          <a:p>
            <a:pPr algn="ctr"/>
            <a:r>
              <a:rPr lang="es-CO" sz="1400" b="1" u="sng" dirty="0">
                <a:latin typeface="American Typewriter" panose="02090604020004020304" pitchFamily="18" charset="77"/>
              </a:rPr>
              <a:t>No se requiere permiso del ministerio para laborar horas extras pero las empresas deberán tener un registro de trabajo suplementario y este deberá ser entregado cuando el empleado lo solicite. </a:t>
            </a:r>
            <a:endParaRPr lang="es-ES_tradnl" sz="1400" b="1" u="sng" dirty="0">
              <a:latin typeface="American Typewriter" panose="02090604020004020304" pitchFamily="18" charset="77"/>
            </a:endParaRPr>
          </a:p>
        </p:txBody>
      </p:sp>
    </p:spTree>
    <p:extLst>
      <p:ext uri="{BB962C8B-B14F-4D97-AF65-F5344CB8AC3E}">
        <p14:creationId xmlns:p14="http://schemas.microsoft.com/office/powerpoint/2010/main" val="165476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725DDDC2-4DCC-6ECC-0F3D-A4D97DCC1753}"/>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CCB84E8-2C94-502E-1239-CDCDD3B5B483}"/>
              </a:ext>
            </a:extLst>
          </p:cNvPr>
          <p:cNvSpPr>
            <a:spLocks noGrp="1"/>
          </p:cNvSpPr>
          <p:nvPr>
            <p:ph type="title"/>
          </p:nvPr>
        </p:nvSpPr>
        <p:spPr>
          <a:xfrm>
            <a:off x="838200" y="365125"/>
            <a:ext cx="6738257" cy="1325563"/>
          </a:xfrm>
        </p:spPr>
        <p:txBody>
          <a:bodyPr>
            <a:normAutofit/>
          </a:bodyPr>
          <a:lstStyle/>
          <a:p>
            <a:pPr algn="ctr"/>
            <a:r>
              <a:rPr lang="es-ES_tradnl" sz="3200" dirty="0">
                <a:solidFill>
                  <a:schemeClr val="tx2">
                    <a:lumMod val="90000"/>
                    <a:lumOff val="10000"/>
                  </a:schemeClr>
                </a:solidFill>
                <a:latin typeface="American Typewriter" panose="02090604020004020304" pitchFamily="18" charset="77"/>
              </a:rPr>
              <a:t>MODIFICACIÓN AL RECARGO DOMINICAL Y FESTIVO</a:t>
            </a:r>
          </a:p>
        </p:txBody>
      </p:sp>
      <p:sp>
        <p:nvSpPr>
          <p:cNvPr id="5" name="Rectángulo 4">
            <a:extLst>
              <a:ext uri="{FF2B5EF4-FFF2-40B4-BE49-F238E27FC236}">
                <a16:creationId xmlns:a16="http://schemas.microsoft.com/office/drawing/2014/main" id="{BBEE4FB4-E078-76F9-6BB1-1CBDC45551B7}"/>
              </a:ext>
            </a:extLst>
          </p:cNvPr>
          <p:cNvSpPr/>
          <p:nvPr/>
        </p:nvSpPr>
        <p:spPr>
          <a:xfrm>
            <a:off x="838199" y="2055813"/>
            <a:ext cx="5581559" cy="1708665"/>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Arial Hebrew" pitchFamily="2" charset="-79"/>
                <a:cs typeface="Arial Hebrew" pitchFamily="2" charset="-79"/>
              </a:rPr>
              <a:t>Remuneración en días de descanso obligatorio o días de fiesta pasa del 75% al 100% sobre el salario ordinario en proporción a las horas trabajadas. </a:t>
            </a:r>
            <a:endParaRPr lang="es-ES_tradnl" dirty="0">
              <a:latin typeface="Arial Hebrew" pitchFamily="2" charset="-79"/>
              <a:cs typeface="Arial Hebrew" pitchFamily="2" charset="-79"/>
            </a:endParaRPr>
          </a:p>
        </p:txBody>
      </p:sp>
      <p:sp>
        <p:nvSpPr>
          <p:cNvPr id="6" name="Rectángulo 5">
            <a:extLst>
              <a:ext uri="{FF2B5EF4-FFF2-40B4-BE49-F238E27FC236}">
                <a16:creationId xmlns:a16="http://schemas.microsoft.com/office/drawing/2014/main" id="{6C7884B3-D03B-3327-CC71-EB09E757039A}"/>
              </a:ext>
            </a:extLst>
          </p:cNvPr>
          <p:cNvSpPr/>
          <p:nvPr/>
        </p:nvSpPr>
        <p:spPr>
          <a:xfrm>
            <a:off x="823147" y="4043548"/>
            <a:ext cx="5596612" cy="1999948"/>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latin typeface="Arial Hebrew" pitchFamily="2" charset="-79"/>
                <a:cs typeface="Arial Hebrew" pitchFamily="2" charset="-79"/>
              </a:rPr>
              <a:t>El empleador y el trabajador podrán acordar por escrito que el día de descanso semanal sea diferente al domingo. En ausencia de un pacto expreso en el contrato de trabajo o otrosí, se presumirá como día de descanso obligatorio el domingo.</a:t>
            </a:r>
            <a:endParaRPr lang="es-ES_tradnl" sz="2000" dirty="0">
              <a:latin typeface="Arial Hebrew" pitchFamily="2" charset="-79"/>
              <a:cs typeface="Arial Hebrew" pitchFamily="2" charset="-79"/>
            </a:endParaRPr>
          </a:p>
        </p:txBody>
      </p:sp>
      <p:sp>
        <p:nvSpPr>
          <p:cNvPr id="7" name="Rectángulo 6">
            <a:extLst>
              <a:ext uri="{FF2B5EF4-FFF2-40B4-BE49-F238E27FC236}">
                <a16:creationId xmlns:a16="http://schemas.microsoft.com/office/drawing/2014/main" id="{413F75CA-2365-80AA-0FCA-055D1B351B36}"/>
              </a:ext>
            </a:extLst>
          </p:cNvPr>
          <p:cNvSpPr/>
          <p:nvPr/>
        </p:nvSpPr>
        <p:spPr>
          <a:xfrm>
            <a:off x="6803519" y="3263795"/>
            <a:ext cx="4736379" cy="1307431"/>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t>!!!¡¡¡¡¡¡RECORDEMOS LA CLAUSULA 33 DE NUESTRA CONVENCIÓN COLECTIVA!!!. </a:t>
            </a:r>
          </a:p>
        </p:txBody>
      </p:sp>
    </p:spTree>
    <p:extLst>
      <p:ext uri="{BB962C8B-B14F-4D97-AF65-F5344CB8AC3E}">
        <p14:creationId xmlns:p14="http://schemas.microsoft.com/office/powerpoint/2010/main" val="300375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8E450A9F-1E1D-E6BE-0A84-B861B3BEA893}"/>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70CD785-2550-81E9-9A00-9475BE2F940D}"/>
              </a:ext>
            </a:extLst>
          </p:cNvPr>
          <p:cNvSpPr>
            <a:spLocks noGrp="1"/>
          </p:cNvSpPr>
          <p:nvPr>
            <p:ph type="title"/>
          </p:nvPr>
        </p:nvSpPr>
        <p:spPr>
          <a:xfrm>
            <a:off x="1408215" y="365125"/>
            <a:ext cx="7522029" cy="1325563"/>
          </a:xfrm>
        </p:spPr>
        <p:txBody>
          <a:bodyPr>
            <a:noAutofit/>
          </a:bodyPr>
          <a:lstStyle/>
          <a:p>
            <a:pPr algn="ctr"/>
            <a:r>
              <a:rPr lang="es-ES_tradnl" sz="3200" b="1" dirty="0">
                <a:solidFill>
                  <a:schemeClr val="tx2">
                    <a:lumMod val="90000"/>
                    <a:lumOff val="10000"/>
                  </a:schemeClr>
                </a:solidFill>
                <a:latin typeface="American Typewriter" panose="02090604020004020304" pitchFamily="18" charset="77"/>
              </a:rPr>
              <a:t>IMPLEMENTACION GRADUAL DEL RECARGO DOMINICAL</a:t>
            </a:r>
            <a:endParaRPr lang="es-ES_tradnl" sz="3200" dirty="0">
              <a:solidFill>
                <a:schemeClr val="tx2">
                  <a:lumMod val="90000"/>
                  <a:lumOff val="10000"/>
                </a:schemeClr>
              </a:solidFill>
              <a:latin typeface="American Typewriter" panose="02090604020004020304" pitchFamily="18" charset="77"/>
            </a:endParaRPr>
          </a:p>
        </p:txBody>
      </p:sp>
      <p:pic>
        <p:nvPicPr>
          <p:cNvPr id="5" name="Marcador de contenido 4">
            <a:extLst>
              <a:ext uri="{FF2B5EF4-FFF2-40B4-BE49-F238E27FC236}">
                <a16:creationId xmlns:a16="http://schemas.microsoft.com/office/drawing/2014/main" id="{CDD53351-5BA9-3465-5798-ABE2F03E10D8}"/>
              </a:ext>
            </a:extLst>
          </p:cNvPr>
          <p:cNvPicPr>
            <a:picLocks noGrp="1" noChangeAspect="1"/>
          </p:cNvPicPr>
          <p:nvPr>
            <p:ph idx="1"/>
          </p:nvPr>
        </p:nvPicPr>
        <p:blipFill>
          <a:blip r:embed="rId3"/>
          <a:stretch>
            <a:fillRect/>
          </a:stretch>
        </p:blipFill>
        <p:spPr>
          <a:xfrm>
            <a:off x="2137559" y="1690688"/>
            <a:ext cx="6436425" cy="4710112"/>
          </a:xfrm>
          <a:prstGeom prst="rect">
            <a:avLst/>
          </a:prstGeom>
        </p:spPr>
      </p:pic>
    </p:spTree>
    <p:extLst>
      <p:ext uri="{BB962C8B-B14F-4D97-AF65-F5344CB8AC3E}">
        <p14:creationId xmlns:p14="http://schemas.microsoft.com/office/powerpoint/2010/main" val="242317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82610811-D6B3-C72C-636D-8CD67EB9351F}"/>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4EC8BD4-1B80-40AC-BB71-0C98E136C28B}"/>
              </a:ext>
            </a:extLst>
          </p:cNvPr>
          <p:cNvSpPr>
            <a:spLocks noGrp="1"/>
          </p:cNvSpPr>
          <p:nvPr>
            <p:ph type="title"/>
          </p:nvPr>
        </p:nvSpPr>
        <p:spPr>
          <a:xfrm>
            <a:off x="838200" y="365125"/>
            <a:ext cx="7664532" cy="1325563"/>
          </a:xfrm>
        </p:spPr>
        <p:txBody>
          <a:bodyPr>
            <a:normAutofit/>
          </a:bodyPr>
          <a:lstStyle/>
          <a:p>
            <a:pPr algn="ctr"/>
            <a:r>
              <a:rPr lang="es-ES_tradnl" sz="3200" dirty="0">
                <a:solidFill>
                  <a:schemeClr val="tx2">
                    <a:lumMod val="90000"/>
                    <a:lumOff val="10000"/>
                  </a:schemeClr>
                </a:solidFill>
                <a:latin typeface="American Typewriter" panose="02090604020004020304" pitchFamily="18" charset="77"/>
              </a:rPr>
              <a:t>OBLIGACIONES ESPECIALES DEL EMPLEADOR</a:t>
            </a:r>
          </a:p>
        </p:txBody>
      </p:sp>
      <p:sp>
        <p:nvSpPr>
          <p:cNvPr id="3" name="Marcador de contenido 2">
            <a:extLst>
              <a:ext uri="{FF2B5EF4-FFF2-40B4-BE49-F238E27FC236}">
                <a16:creationId xmlns:a16="http://schemas.microsoft.com/office/drawing/2014/main" id="{0C5E0688-FD53-2D23-C1B5-73D5D76EC9F8}"/>
              </a:ext>
            </a:extLst>
          </p:cNvPr>
          <p:cNvSpPr>
            <a:spLocks noGrp="1"/>
          </p:cNvSpPr>
          <p:nvPr>
            <p:ph idx="1"/>
          </p:nvPr>
        </p:nvSpPr>
        <p:spPr>
          <a:xfrm>
            <a:off x="838200" y="1561399"/>
            <a:ext cx="10515600" cy="988827"/>
          </a:xfrm>
        </p:spPr>
        <p:txBody>
          <a:bodyPr/>
          <a:lstStyle/>
          <a:p>
            <a:pPr marL="0" indent="0" algn="ctr">
              <a:buNone/>
            </a:pPr>
            <a:r>
              <a:rPr lang="es-CO" sz="2000" dirty="0">
                <a:latin typeface="Arial Hebrew" pitchFamily="2" charset="-79"/>
                <a:cs typeface="Arial Hebrew" pitchFamily="2" charset="-79"/>
              </a:rPr>
              <a:t>Se amplía la lista de obligaciones a cargo del empleador, incluyendo la concesión de licencias y permisos</a:t>
            </a:r>
            <a:r>
              <a:rPr lang="es-CO" dirty="0">
                <a:latin typeface="Arial Hebrew" pitchFamily="2" charset="-79"/>
                <a:cs typeface="Arial Hebrew" pitchFamily="2" charset="-79"/>
              </a:rPr>
              <a:t>.</a:t>
            </a:r>
            <a:endParaRPr lang="es-ES_tradnl" dirty="0">
              <a:latin typeface="Arial Hebrew" pitchFamily="2" charset="-79"/>
              <a:cs typeface="Arial Hebrew" pitchFamily="2" charset="-79"/>
            </a:endParaRPr>
          </a:p>
          <a:p>
            <a:endParaRPr lang="es-ES_tradnl" dirty="0"/>
          </a:p>
        </p:txBody>
      </p:sp>
      <p:sp>
        <p:nvSpPr>
          <p:cNvPr id="5" name="Rectángulo 4">
            <a:extLst>
              <a:ext uri="{FF2B5EF4-FFF2-40B4-BE49-F238E27FC236}">
                <a16:creationId xmlns:a16="http://schemas.microsoft.com/office/drawing/2014/main" id="{C54F88B0-0748-FC22-D0EF-0948FC2A1C73}"/>
              </a:ext>
            </a:extLst>
          </p:cNvPr>
          <p:cNvSpPr/>
          <p:nvPr/>
        </p:nvSpPr>
        <p:spPr>
          <a:xfrm>
            <a:off x="949809" y="2338042"/>
            <a:ext cx="8372319" cy="11710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dirty="0"/>
              <a:t>En caso de grave calamidad doméstica debidamente comprobada, entendiéndose como todo suceso personal, familiar, hasta el tercer grado de consanguinidad, segundo de afinidad o primero civil, caso fortuito o fuerza mayor cuya gravedad afecte el normal desarrollo de las actividades del trabajador</a:t>
            </a:r>
            <a:r>
              <a:rPr lang="es-CO" i="1" dirty="0"/>
              <a:t>;</a:t>
            </a:r>
            <a:endParaRPr lang="es-ES_tradnl" dirty="0"/>
          </a:p>
        </p:txBody>
      </p:sp>
      <p:sp>
        <p:nvSpPr>
          <p:cNvPr id="6" name="Rectángulo 5">
            <a:extLst>
              <a:ext uri="{FF2B5EF4-FFF2-40B4-BE49-F238E27FC236}">
                <a16:creationId xmlns:a16="http://schemas.microsoft.com/office/drawing/2014/main" id="{14ADD380-2430-77A1-F1AB-36A48F6EEC46}"/>
              </a:ext>
            </a:extLst>
          </p:cNvPr>
          <p:cNvSpPr/>
          <p:nvPr/>
        </p:nvSpPr>
        <p:spPr>
          <a:xfrm>
            <a:off x="949810" y="3700221"/>
            <a:ext cx="8372318" cy="11710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Para asistir a citas médicas de urgencia o citas médicas programadas con especialistas cuando se informe al empleador junto certificado previo, incluyendo aquellos casos que se enmarquen en el tratamiento y diagnóstico de la endometriosis</a:t>
            </a:r>
            <a:endParaRPr lang="es-ES_tradnl" dirty="0"/>
          </a:p>
        </p:txBody>
      </p:sp>
      <p:sp>
        <p:nvSpPr>
          <p:cNvPr id="7" name="Rectángulo 6">
            <a:extLst>
              <a:ext uri="{FF2B5EF4-FFF2-40B4-BE49-F238E27FC236}">
                <a16:creationId xmlns:a16="http://schemas.microsoft.com/office/drawing/2014/main" id="{D252A097-2C0C-58DD-2FAF-AAF665C6E725}"/>
              </a:ext>
            </a:extLst>
          </p:cNvPr>
          <p:cNvSpPr/>
          <p:nvPr/>
        </p:nvSpPr>
        <p:spPr>
          <a:xfrm>
            <a:off x="949809" y="5062400"/>
            <a:ext cx="8372318" cy="11710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Para asistir a las obligaciones escolares como acudiente, en los que resulte obligatoria la asistencia del trabajador por requerimiento del centro educativo</a:t>
            </a:r>
            <a:endParaRPr lang="es-ES_tradnl" dirty="0"/>
          </a:p>
        </p:txBody>
      </p:sp>
    </p:spTree>
    <p:extLst>
      <p:ext uri="{BB962C8B-B14F-4D97-AF65-F5344CB8AC3E}">
        <p14:creationId xmlns:p14="http://schemas.microsoft.com/office/powerpoint/2010/main" val="3691778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CC23B47-C098-8DBE-25B1-AA2734B93D4E}"/>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25D5AB94-8311-31EA-7139-203902DF6913}"/>
              </a:ext>
            </a:extLst>
          </p:cNvPr>
          <p:cNvSpPr/>
          <p:nvPr/>
        </p:nvSpPr>
        <p:spPr>
          <a:xfrm>
            <a:off x="1801709" y="1351438"/>
            <a:ext cx="8245642" cy="11710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i="1" dirty="0"/>
              <a:t>Para atender citaciones judiciales, administrativas y legales.</a:t>
            </a:r>
            <a:endParaRPr lang="es-ES_tradnl" dirty="0"/>
          </a:p>
        </p:txBody>
      </p:sp>
      <p:sp>
        <p:nvSpPr>
          <p:cNvPr id="8" name="Rectángulo 7">
            <a:extLst>
              <a:ext uri="{FF2B5EF4-FFF2-40B4-BE49-F238E27FC236}">
                <a16:creationId xmlns:a16="http://schemas.microsoft.com/office/drawing/2014/main" id="{71ACA712-4FB3-633F-EC91-04075B23F625}"/>
              </a:ext>
            </a:extLst>
          </p:cNvPr>
          <p:cNvSpPr/>
          <p:nvPr/>
        </p:nvSpPr>
        <p:spPr>
          <a:xfrm>
            <a:off x="1801709" y="2933646"/>
            <a:ext cx="8245642" cy="1171073"/>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i="1" dirty="0"/>
              <a:t>Los empleados de empresas privadas y trabajadores regidos por el Código Sustantivo del Trabajo, podrán acordar con el empleador, un (1) día de descanso remunerado por cada seis (6) meses de trabajo, en el cual certifiquen el uso de bicicletas como medio de transporte para la llegada y salida del sitio de trabajo.</a:t>
            </a:r>
            <a:endParaRPr lang="es-ES_tradnl" sz="1600" dirty="0"/>
          </a:p>
        </p:txBody>
      </p:sp>
      <p:sp>
        <p:nvSpPr>
          <p:cNvPr id="10" name="Rectángulo 9">
            <a:extLst>
              <a:ext uri="{FF2B5EF4-FFF2-40B4-BE49-F238E27FC236}">
                <a16:creationId xmlns:a16="http://schemas.microsoft.com/office/drawing/2014/main" id="{B974ACFE-DDDB-DA1B-82E5-D5316186832F}"/>
              </a:ext>
            </a:extLst>
          </p:cNvPr>
          <p:cNvSpPr/>
          <p:nvPr/>
        </p:nvSpPr>
        <p:spPr>
          <a:xfrm>
            <a:off x="3645725" y="4714504"/>
            <a:ext cx="4833257" cy="87877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dirty="0"/>
              <a:t>LAS CONDICIONES PARA CONCEDER ESTE TIPO DE PERMISOS SON A DISCRECIÓN DEL EMPLEADOR.</a:t>
            </a:r>
          </a:p>
        </p:txBody>
      </p:sp>
    </p:spTree>
    <p:extLst>
      <p:ext uri="{BB962C8B-B14F-4D97-AF65-F5344CB8AC3E}">
        <p14:creationId xmlns:p14="http://schemas.microsoft.com/office/powerpoint/2010/main" val="309939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a:extLst>
              <a:ext uri="{FF2B5EF4-FFF2-40B4-BE49-F238E27FC236}">
                <a16:creationId xmlns:a16="http://schemas.microsoft.com/office/drawing/2014/main" id="{D3D52C32-5E78-FDC0-219E-C3EFE4ABC12C}"/>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C307A2D-A5B8-38AA-6406-87074750277B}"/>
              </a:ext>
            </a:extLst>
          </p:cNvPr>
          <p:cNvSpPr>
            <a:spLocks noGrp="1"/>
          </p:cNvSpPr>
          <p:nvPr>
            <p:ph type="title"/>
          </p:nvPr>
        </p:nvSpPr>
        <p:spPr>
          <a:xfrm>
            <a:off x="838200" y="365125"/>
            <a:ext cx="7985166" cy="1325563"/>
          </a:xfrm>
        </p:spPr>
        <p:txBody>
          <a:bodyPr/>
          <a:lstStyle/>
          <a:p>
            <a:pPr algn="ctr"/>
            <a:r>
              <a:rPr lang="es-ES_tradnl" dirty="0">
                <a:solidFill>
                  <a:schemeClr val="tx2">
                    <a:lumMod val="75000"/>
                    <a:lumOff val="25000"/>
                  </a:schemeClr>
                </a:solidFill>
                <a:latin typeface="American Typewriter" panose="02090604020004020304" pitchFamily="18" charset="77"/>
              </a:rPr>
              <a:t>CONTRATO DE APRENDIZAJE</a:t>
            </a:r>
          </a:p>
        </p:txBody>
      </p:sp>
      <p:sp>
        <p:nvSpPr>
          <p:cNvPr id="7" name="Rectángulo 6">
            <a:extLst>
              <a:ext uri="{FF2B5EF4-FFF2-40B4-BE49-F238E27FC236}">
                <a16:creationId xmlns:a16="http://schemas.microsoft.com/office/drawing/2014/main" id="{D1A69A52-8E3B-8671-D625-88459F600FE6}"/>
              </a:ext>
            </a:extLst>
          </p:cNvPr>
          <p:cNvSpPr/>
          <p:nvPr/>
        </p:nvSpPr>
        <p:spPr>
          <a:xfrm>
            <a:off x="1246909" y="1947553"/>
            <a:ext cx="5153891" cy="1481447"/>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El contrato de aprendizaje es un contrato laboral especial y a término fijo, que se rige por las normas sustantivas del Código Sustantivo del Trabajo</a:t>
            </a:r>
            <a:endParaRPr lang="es-ES_tradnl" dirty="0"/>
          </a:p>
        </p:txBody>
      </p:sp>
      <p:sp>
        <p:nvSpPr>
          <p:cNvPr id="9" name="Rectángulo 8">
            <a:extLst>
              <a:ext uri="{FF2B5EF4-FFF2-40B4-BE49-F238E27FC236}">
                <a16:creationId xmlns:a16="http://schemas.microsoft.com/office/drawing/2014/main" id="{3B2A5B00-01AE-F443-02D9-15AB8A45AC4D}"/>
              </a:ext>
            </a:extLst>
          </p:cNvPr>
          <p:cNvSpPr/>
          <p:nvPr/>
        </p:nvSpPr>
        <p:spPr>
          <a:xfrm>
            <a:off x="1235034" y="3788229"/>
            <a:ext cx="5153891" cy="1045028"/>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t>No puede tener una duración mayor a 3 años</a:t>
            </a:r>
          </a:p>
        </p:txBody>
      </p:sp>
      <p:sp>
        <p:nvSpPr>
          <p:cNvPr id="10" name="Rectángulo 9">
            <a:extLst>
              <a:ext uri="{FF2B5EF4-FFF2-40B4-BE49-F238E27FC236}">
                <a16:creationId xmlns:a16="http://schemas.microsoft.com/office/drawing/2014/main" id="{A09B9739-2436-BDD0-00CB-E69F522A9692}"/>
              </a:ext>
            </a:extLst>
          </p:cNvPr>
          <p:cNvSpPr/>
          <p:nvPr/>
        </p:nvSpPr>
        <p:spPr>
          <a:xfrm>
            <a:off x="1235033" y="5192486"/>
            <a:ext cx="5153891" cy="1045028"/>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t>No se habla de salario si no de cuota de sostenimiento</a:t>
            </a:r>
          </a:p>
        </p:txBody>
      </p:sp>
      <p:sp>
        <p:nvSpPr>
          <p:cNvPr id="11" name="Rectángulo 10">
            <a:extLst>
              <a:ext uri="{FF2B5EF4-FFF2-40B4-BE49-F238E27FC236}">
                <a16:creationId xmlns:a16="http://schemas.microsoft.com/office/drawing/2014/main" id="{C6659CAC-F888-FDD5-530E-3EC37F49845E}"/>
              </a:ext>
            </a:extLst>
          </p:cNvPr>
          <p:cNvSpPr/>
          <p:nvPr/>
        </p:nvSpPr>
        <p:spPr>
          <a:xfrm>
            <a:off x="6719454" y="1947553"/>
            <a:ext cx="5153891" cy="1045028"/>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t>Aplicación de la jornada ordinaria o pactada en el contrato</a:t>
            </a:r>
          </a:p>
        </p:txBody>
      </p:sp>
      <p:sp>
        <p:nvSpPr>
          <p:cNvPr id="12" name="Rectángulo 11">
            <a:extLst>
              <a:ext uri="{FF2B5EF4-FFF2-40B4-BE49-F238E27FC236}">
                <a16:creationId xmlns:a16="http://schemas.microsoft.com/office/drawing/2014/main" id="{94677EDA-DE55-1F4C-FBAA-7FCBF4062406}"/>
              </a:ext>
            </a:extLst>
          </p:cNvPr>
          <p:cNvSpPr/>
          <p:nvPr/>
        </p:nvSpPr>
        <p:spPr>
          <a:xfrm>
            <a:off x="6719454" y="3788229"/>
            <a:ext cx="5153891" cy="1045028"/>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t>Se puede laborar horas extras de manera EXCEPCIONAL</a:t>
            </a:r>
          </a:p>
        </p:txBody>
      </p:sp>
      <p:sp>
        <p:nvSpPr>
          <p:cNvPr id="13" name="Rectángulo 12">
            <a:extLst>
              <a:ext uri="{FF2B5EF4-FFF2-40B4-BE49-F238E27FC236}">
                <a16:creationId xmlns:a16="http://schemas.microsoft.com/office/drawing/2014/main" id="{27E84B54-211A-40D7-45D5-E8D814A580CF}"/>
              </a:ext>
            </a:extLst>
          </p:cNvPr>
          <p:cNvSpPr/>
          <p:nvPr/>
        </p:nvSpPr>
        <p:spPr>
          <a:xfrm>
            <a:off x="6719454" y="5106391"/>
            <a:ext cx="5153891" cy="1045028"/>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t>Les aplica la indemnización por despido sin justa causa</a:t>
            </a:r>
          </a:p>
        </p:txBody>
      </p:sp>
    </p:spTree>
    <p:extLst>
      <p:ext uri="{BB962C8B-B14F-4D97-AF65-F5344CB8AC3E}">
        <p14:creationId xmlns:p14="http://schemas.microsoft.com/office/powerpoint/2010/main" val="2569909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3A44B-64C6-97C8-48F0-3B5B8D89ECC7}"/>
              </a:ext>
            </a:extLst>
          </p:cNvPr>
          <p:cNvSpPr>
            <a:spLocks noGrp="1"/>
          </p:cNvSpPr>
          <p:nvPr>
            <p:ph type="title"/>
          </p:nvPr>
        </p:nvSpPr>
        <p:spPr/>
        <p:txBody>
          <a:bodyPr/>
          <a:lstStyle/>
          <a:p>
            <a:endParaRPr lang="es-ES_tradnl"/>
          </a:p>
        </p:txBody>
      </p:sp>
      <p:pic>
        <p:nvPicPr>
          <p:cNvPr id="4" name="Marcador de contenido 4">
            <a:extLst>
              <a:ext uri="{FF2B5EF4-FFF2-40B4-BE49-F238E27FC236}">
                <a16:creationId xmlns:a16="http://schemas.microsoft.com/office/drawing/2014/main" id="{98CE4A38-D2D8-4B9C-678E-0551A64CF2AD}"/>
              </a:ext>
            </a:extLst>
          </p:cNvPr>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978B74F2-35E4-E887-C2F5-26AB0757762A}"/>
              </a:ext>
            </a:extLst>
          </p:cNvPr>
          <p:cNvSpPr txBox="1"/>
          <p:nvPr/>
        </p:nvSpPr>
        <p:spPr>
          <a:xfrm>
            <a:off x="1413164" y="534390"/>
            <a:ext cx="6293922" cy="1200329"/>
          </a:xfrm>
          <a:prstGeom prst="rect">
            <a:avLst/>
          </a:prstGeom>
          <a:noFill/>
        </p:spPr>
        <p:txBody>
          <a:bodyPr wrap="square" rtlCol="0">
            <a:spAutoFit/>
          </a:bodyPr>
          <a:lstStyle/>
          <a:p>
            <a:pPr algn="ctr"/>
            <a:r>
              <a:rPr lang="es-ES_tradnl" sz="3600" dirty="0">
                <a:solidFill>
                  <a:schemeClr val="tx2">
                    <a:lumMod val="75000"/>
                    <a:lumOff val="25000"/>
                  </a:schemeClr>
                </a:solidFill>
                <a:latin typeface="American Typewriter" panose="02090604020004020304" pitchFamily="18" charset="77"/>
              </a:rPr>
              <a:t>ETAPAS DEL CONTRATO DE APRENDIZAJE</a:t>
            </a:r>
          </a:p>
        </p:txBody>
      </p:sp>
      <p:sp>
        <p:nvSpPr>
          <p:cNvPr id="6" name="Rectángulo 5">
            <a:extLst>
              <a:ext uri="{FF2B5EF4-FFF2-40B4-BE49-F238E27FC236}">
                <a16:creationId xmlns:a16="http://schemas.microsoft.com/office/drawing/2014/main" id="{32E9A515-C47F-A875-2969-A308248A3A18}"/>
              </a:ext>
            </a:extLst>
          </p:cNvPr>
          <p:cNvSpPr/>
          <p:nvPr/>
        </p:nvSpPr>
        <p:spPr>
          <a:xfrm>
            <a:off x="641268" y="2280062"/>
            <a:ext cx="4595750" cy="87877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latin typeface="American Typewriter" panose="02090604020004020304" pitchFamily="18" charset="77"/>
              </a:rPr>
              <a:t>ETAPA LECTIVA</a:t>
            </a:r>
          </a:p>
        </p:txBody>
      </p:sp>
      <p:sp>
        <p:nvSpPr>
          <p:cNvPr id="7" name="Rectángulo 6">
            <a:extLst>
              <a:ext uri="{FF2B5EF4-FFF2-40B4-BE49-F238E27FC236}">
                <a16:creationId xmlns:a16="http://schemas.microsoft.com/office/drawing/2014/main" id="{73685C28-2125-5356-A018-344DF7C1E0D3}"/>
              </a:ext>
            </a:extLst>
          </p:cNvPr>
          <p:cNvSpPr/>
          <p:nvPr/>
        </p:nvSpPr>
        <p:spPr>
          <a:xfrm>
            <a:off x="6220692" y="2280062"/>
            <a:ext cx="4595750" cy="87877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latin typeface="American Typewriter" panose="02090604020004020304" pitchFamily="18" charset="77"/>
              </a:rPr>
              <a:t>ETAPA PRÁCTICA</a:t>
            </a:r>
          </a:p>
        </p:txBody>
      </p:sp>
      <p:sp>
        <p:nvSpPr>
          <p:cNvPr id="8" name="Rectángulo 7">
            <a:extLst>
              <a:ext uri="{FF2B5EF4-FFF2-40B4-BE49-F238E27FC236}">
                <a16:creationId xmlns:a16="http://schemas.microsoft.com/office/drawing/2014/main" id="{E0D842AA-D9B6-89F5-B8D5-9DA64AD40CE8}"/>
              </a:ext>
            </a:extLst>
          </p:cNvPr>
          <p:cNvSpPr/>
          <p:nvPr/>
        </p:nvSpPr>
        <p:spPr>
          <a:xfrm>
            <a:off x="641268" y="3429000"/>
            <a:ext cx="4595750" cy="23067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Arial Hebrew" pitchFamily="2" charset="-79"/>
                <a:cs typeface="Arial Hebrew" pitchFamily="2" charset="-79"/>
              </a:rPr>
              <a:t>Es la etapa en la cual el aprendiz desarrolla su formación teórica en una institución educativa autorizada.</a:t>
            </a:r>
            <a:endParaRPr lang="es-ES_tradnl" dirty="0">
              <a:latin typeface="Arial Hebrew" pitchFamily="2" charset="-79"/>
              <a:cs typeface="Arial Hebrew" pitchFamily="2" charset="-79"/>
            </a:endParaRPr>
          </a:p>
        </p:txBody>
      </p:sp>
      <p:sp>
        <p:nvSpPr>
          <p:cNvPr id="9" name="Rectángulo 8">
            <a:extLst>
              <a:ext uri="{FF2B5EF4-FFF2-40B4-BE49-F238E27FC236}">
                <a16:creationId xmlns:a16="http://schemas.microsoft.com/office/drawing/2014/main" id="{3A6B022F-CC73-21F0-2224-AD5CCE3F46E4}"/>
              </a:ext>
            </a:extLst>
          </p:cNvPr>
          <p:cNvSpPr/>
          <p:nvPr/>
        </p:nvSpPr>
        <p:spPr>
          <a:xfrm>
            <a:off x="6220692" y="3313216"/>
            <a:ext cx="4595750" cy="24225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Arial Hebrew" pitchFamily="2" charset="-79"/>
                <a:cs typeface="Arial Hebrew" pitchFamily="2" charset="-79"/>
              </a:rPr>
              <a:t>Es la etapa en la cual el trabajador desarrolla en una empresa patrocinadora que suministra los medios para que adquiera formación profesional metódica y completa</a:t>
            </a:r>
            <a:r>
              <a:rPr lang="es-CO" dirty="0"/>
              <a:t>. </a:t>
            </a:r>
            <a:endParaRPr lang="es-ES_tradnl" dirty="0"/>
          </a:p>
        </p:txBody>
      </p:sp>
    </p:spTree>
    <p:extLst>
      <p:ext uri="{BB962C8B-B14F-4D97-AF65-F5344CB8AC3E}">
        <p14:creationId xmlns:p14="http://schemas.microsoft.com/office/powerpoint/2010/main" val="3730326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366B3-4A77-DBD3-DAE9-424B1FD7DD89}"/>
              </a:ext>
            </a:extLst>
          </p:cNvPr>
          <p:cNvSpPr>
            <a:spLocks noGrp="1"/>
          </p:cNvSpPr>
          <p:nvPr>
            <p:ph type="title"/>
          </p:nvPr>
        </p:nvSpPr>
        <p:spPr/>
        <p:txBody>
          <a:bodyPr/>
          <a:lstStyle/>
          <a:p>
            <a:endParaRPr lang="es-ES_tradnl"/>
          </a:p>
        </p:txBody>
      </p:sp>
      <p:pic>
        <p:nvPicPr>
          <p:cNvPr id="4" name="Marcador de contenido 4">
            <a:extLst>
              <a:ext uri="{FF2B5EF4-FFF2-40B4-BE49-F238E27FC236}">
                <a16:creationId xmlns:a16="http://schemas.microsoft.com/office/drawing/2014/main" id="{C9CBA18A-F94D-DD25-79CB-5EEB25FCF9D7}"/>
              </a:ext>
            </a:extLst>
          </p:cNvPr>
          <p:cNvPicPr>
            <a:picLocks noChangeAspect="1"/>
          </p:cNvPicPr>
          <p:nvPr/>
        </p:nvPicPr>
        <p:blipFill>
          <a:blip r:embed="rId2"/>
          <a:stretch>
            <a:fillRect/>
          </a:stretch>
        </p:blipFill>
        <p:spPr>
          <a:xfrm>
            <a:off x="0" y="0"/>
            <a:ext cx="12192000" cy="6858000"/>
          </a:xfrm>
          <a:prstGeom prst="rect">
            <a:avLst/>
          </a:prstGeom>
        </p:spPr>
      </p:pic>
      <p:pic>
        <p:nvPicPr>
          <p:cNvPr id="6" name="Marcador de contenido 5">
            <a:extLst>
              <a:ext uri="{FF2B5EF4-FFF2-40B4-BE49-F238E27FC236}">
                <a16:creationId xmlns:a16="http://schemas.microsoft.com/office/drawing/2014/main" id="{01B53608-60D2-0885-A4AE-7F11FE52AEE2}"/>
              </a:ext>
            </a:extLst>
          </p:cNvPr>
          <p:cNvPicPr>
            <a:picLocks noGrp="1" noChangeAspect="1"/>
          </p:cNvPicPr>
          <p:nvPr>
            <p:ph idx="1"/>
          </p:nvPr>
        </p:nvPicPr>
        <p:blipFill>
          <a:blip r:embed="rId3"/>
          <a:stretch>
            <a:fillRect/>
          </a:stretch>
        </p:blipFill>
        <p:spPr>
          <a:xfrm>
            <a:off x="2304390" y="2374900"/>
            <a:ext cx="6870700" cy="1054100"/>
          </a:xfrm>
          <a:prstGeom prst="rect">
            <a:avLst/>
          </a:prstGeom>
        </p:spPr>
      </p:pic>
      <p:sp>
        <p:nvSpPr>
          <p:cNvPr id="5" name="CuadroTexto 4">
            <a:extLst>
              <a:ext uri="{FF2B5EF4-FFF2-40B4-BE49-F238E27FC236}">
                <a16:creationId xmlns:a16="http://schemas.microsoft.com/office/drawing/2014/main" id="{C692C6D6-29D4-6370-F067-301413FC166C}"/>
              </a:ext>
            </a:extLst>
          </p:cNvPr>
          <p:cNvSpPr txBox="1"/>
          <p:nvPr/>
        </p:nvSpPr>
        <p:spPr>
          <a:xfrm>
            <a:off x="1330036" y="304631"/>
            <a:ext cx="6472052" cy="1446550"/>
          </a:xfrm>
          <a:prstGeom prst="rect">
            <a:avLst/>
          </a:prstGeom>
          <a:noFill/>
        </p:spPr>
        <p:txBody>
          <a:bodyPr wrap="square" rtlCol="0">
            <a:spAutoFit/>
          </a:bodyPr>
          <a:lstStyle/>
          <a:p>
            <a:pPr algn="ctr"/>
            <a:r>
              <a:rPr lang="es-ES_tradnl" sz="4400" dirty="0">
                <a:solidFill>
                  <a:schemeClr val="tx2">
                    <a:lumMod val="75000"/>
                    <a:lumOff val="25000"/>
                  </a:schemeClr>
                </a:solidFill>
                <a:latin typeface="American Typewriter" panose="02090604020004020304" pitchFamily="18" charset="77"/>
              </a:rPr>
              <a:t>APOYO DE SOSTENIMIENTO</a:t>
            </a:r>
          </a:p>
        </p:txBody>
      </p:sp>
    </p:spTree>
    <p:extLst>
      <p:ext uri="{BB962C8B-B14F-4D97-AF65-F5344CB8AC3E}">
        <p14:creationId xmlns:p14="http://schemas.microsoft.com/office/powerpoint/2010/main" val="2808957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5194F058-7D77-14B0-E4A5-9802254A99EF}"/>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522306F-EE59-001D-2F19-FBE7AED115D9}"/>
              </a:ext>
            </a:extLst>
          </p:cNvPr>
          <p:cNvSpPr>
            <a:spLocks noGrp="1"/>
          </p:cNvSpPr>
          <p:nvPr>
            <p:ph type="title"/>
          </p:nvPr>
        </p:nvSpPr>
        <p:spPr>
          <a:xfrm>
            <a:off x="838200" y="365125"/>
            <a:ext cx="8721436" cy="1325563"/>
          </a:xfrm>
        </p:spPr>
        <p:txBody>
          <a:bodyPr/>
          <a:lstStyle/>
          <a:p>
            <a:pPr algn="ctr"/>
            <a:r>
              <a:rPr lang="es-ES_tradnl" dirty="0">
                <a:solidFill>
                  <a:schemeClr val="tx2">
                    <a:lumMod val="75000"/>
                    <a:lumOff val="25000"/>
                  </a:schemeClr>
                </a:solidFill>
                <a:latin typeface="American Typewriter" panose="02090604020004020304" pitchFamily="18" charset="77"/>
              </a:rPr>
              <a:t>DERECHOS LABORALES</a:t>
            </a:r>
          </a:p>
        </p:txBody>
      </p:sp>
      <p:graphicFrame>
        <p:nvGraphicFramePr>
          <p:cNvPr id="5" name="Tabla 4">
            <a:extLst>
              <a:ext uri="{FF2B5EF4-FFF2-40B4-BE49-F238E27FC236}">
                <a16:creationId xmlns:a16="http://schemas.microsoft.com/office/drawing/2014/main" id="{19D5682E-450E-0C7D-D439-FBEF3543C0E2}"/>
              </a:ext>
            </a:extLst>
          </p:cNvPr>
          <p:cNvGraphicFramePr>
            <a:graphicFrameLocks noGrp="1"/>
          </p:cNvGraphicFramePr>
          <p:nvPr>
            <p:extLst>
              <p:ext uri="{D42A27DB-BD31-4B8C-83A1-F6EECF244321}">
                <p14:modId xmlns:p14="http://schemas.microsoft.com/office/powerpoint/2010/main" val="1230548328"/>
              </p:ext>
            </p:extLst>
          </p:nvPr>
        </p:nvGraphicFramePr>
        <p:xfrm>
          <a:off x="1378856" y="1690688"/>
          <a:ext cx="9724570" cy="4235129"/>
        </p:xfrm>
        <a:graphic>
          <a:graphicData uri="http://schemas.openxmlformats.org/drawingml/2006/table">
            <a:tbl>
              <a:tblPr firstRow="1" bandRow="1">
                <a:tableStyleId>{5C22544A-7EE6-4342-B048-85BDC9FD1C3A}</a:tableStyleId>
              </a:tblPr>
              <a:tblGrid>
                <a:gridCol w="1944914">
                  <a:extLst>
                    <a:ext uri="{9D8B030D-6E8A-4147-A177-3AD203B41FA5}">
                      <a16:colId xmlns:a16="http://schemas.microsoft.com/office/drawing/2014/main" val="4294690160"/>
                    </a:ext>
                  </a:extLst>
                </a:gridCol>
                <a:gridCol w="1944914">
                  <a:extLst>
                    <a:ext uri="{9D8B030D-6E8A-4147-A177-3AD203B41FA5}">
                      <a16:colId xmlns:a16="http://schemas.microsoft.com/office/drawing/2014/main" val="4251241745"/>
                    </a:ext>
                  </a:extLst>
                </a:gridCol>
                <a:gridCol w="1944914">
                  <a:extLst>
                    <a:ext uri="{9D8B030D-6E8A-4147-A177-3AD203B41FA5}">
                      <a16:colId xmlns:a16="http://schemas.microsoft.com/office/drawing/2014/main" val="1629694471"/>
                    </a:ext>
                  </a:extLst>
                </a:gridCol>
                <a:gridCol w="1944914">
                  <a:extLst>
                    <a:ext uri="{9D8B030D-6E8A-4147-A177-3AD203B41FA5}">
                      <a16:colId xmlns:a16="http://schemas.microsoft.com/office/drawing/2014/main" val="2376481024"/>
                    </a:ext>
                  </a:extLst>
                </a:gridCol>
                <a:gridCol w="1944914">
                  <a:extLst>
                    <a:ext uri="{9D8B030D-6E8A-4147-A177-3AD203B41FA5}">
                      <a16:colId xmlns:a16="http://schemas.microsoft.com/office/drawing/2014/main" val="2010707697"/>
                    </a:ext>
                  </a:extLst>
                </a:gridCol>
              </a:tblGrid>
              <a:tr h="277861">
                <a:tc>
                  <a:txBody>
                    <a:bodyPr/>
                    <a:lstStyle/>
                    <a:p>
                      <a:r>
                        <a:rPr lang="es-ES_tradnl" dirty="0"/>
                        <a:t>Etapa</a:t>
                      </a:r>
                    </a:p>
                  </a:txBody>
                  <a:tcPr/>
                </a:tc>
                <a:tc>
                  <a:txBody>
                    <a:bodyPr/>
                    <a:lstStyle/>
                    <a:p>
                      <a:r>
                        <a:rPr lang="es-ES_tradnl" dirty="0"/>
                        <a:t>Vacaciones </a:t>
                      </a:r>
                    </a:p>
                  </a:txBody>
                  <a:tcPr/>
                </a:tc>
                <a:tc>
                  <a:txBody>
                    <a:bodyPr/>
                    <a:lstStyle/>
                    <a:p>
                      <a:r>
                        <a:rPr lang="es-ES_tradnl" dirty="0"/>
                        <a:t>Seguridad social </a:t>
                      </a:r>
                    </a:p>
                  </a:txBody>
                  <a:tcPr/>
                </a:tc>
                <a:tc>
                  <a:txBody>
                    <a:bodyPr/>
                    <a:lstStyle/>
                    <a:p>
                      <a:r>
                        <a:rPr lang="es-ES_tradnl" dirty="0"/>
                        <a:t>Prestaciones sociales</a:t>
                      </a:r>
                    </a:p>
                  </a:txBody>
                  <a:tcPr/>
                </a:tc>
                <a:tc>
                  <a:txBody>
                    <a:bodyPr/>
                    <a:lstStyle/>
                    <a:p>
                      <a:r>
                        <a:rPr lang="es-ES_tradnl" dirty="0"/>
                        <a:t>Derechos laborales</a:t>
                      </a:r>
                    </a:p>
                  </a:txBody>
                  <a:tcPr/>
                </a:tc>
                <a:extLst>
                  <a:ext uri="{0D108BD9-81ED-4DB2-BD59-A6C34878D82A}">
                    <a16:rowId xmlns:a16="http://schemas.microsoft.com/office/drawing/2014/main" val="2135870739"/>
                  </a:ext>
                </a:extLst>
              </a:tr>
              <a:tr h="1034729">
                <a:tc>
                  <a:txBody>
                    <a:bodyPr/>
                    <a:lstStyle/>
                    <a:p>
                      <a:r>
                        <a:rPr lang="es-ES_tradnl" dirty="0"/>
                        <a:t>Etapa lectiva </a:t>
                      </a:r>
                    </a:p>
                  </a:txBody>
                  <a:tcPr/>
                </a:tc>
                <a:tc>
                  <a:txBody>
                    <a:bodyPr/>
                    <a:lstStyle/>
                    <a:p>
                      <a:r>
                        <a:rPr lang="es-ES_tradnl" dirty="0"/>
                        <a:t>No aplica </a:t>
                      </a:r>
                    </a:p>
                  </a:txBody>
                  <a:tcPr/>
                </a:tc>
                <a:tc>
                  <a:txBody>
                    <a:bodyPr/>
                    <a:lstStyle/>
                    <a:p>
                      <a:r>
                        <a:rPr lang="es-ES_tradnl" dirty="0"/>
                        <a:t>EPS Y ARL </a:t>
                      </a:r>
                      <a:br>
                        <a:rPr lang="es-ES_tradnl" dirty="0"/>
                      </a:br>
                      <a:r>
                        <a:rPr lang="es-ES_tradnl" dirty="0"/>
                        <a:t>asumidos por la empresa</a:t>
                      </a:r>
                    </a:p>
                  </a:txBody>
                  <a:tcPr/>
                </a:tc>
                <a:tc>
                  <a:txBody>
                    <a:bodyPr/>
                    <a:lstStyle/>
                    <a:p>
                      <a:r>
                        <a:rPr lang="es-ES_tradnl" dirty="0"/>
                        <a:t>No aplica </a:t>
                      </a:r>
                    </a:p>
                  </a:txBody>
                  <a:tcPr/>
                </a:tc>
                <a:tc>
                  <a:txBody>
                    <a:bodyPr/>
                    <a:lstStyle/>
                    <a:p>
                      <a:r>
                        <a:rPr lang="es-ES_tradnl" dirty="0"/>
                        <a:t>Solo reconocimiento seguridad social</a:t>
                      </a:r>
                    </a:p>
                  </a:txBody>
                  <a:tcPr/>
                </a:tc>
                <a:extLst>
                  <a:ext uri="{0D108BD9-81ED-4DB2-BD59-A6C34878D82A}">
                    <a16:rowId xmlns:a16="http://schemas.microsoft.com/office/drawing/2014/main" val="3010101626"/>
                  </a:ext>
                </a:extLst>
              </a:tr>
              <a:tr h="1034729">
                <a:tc>
                  <a:txBody>
                    <a:bodyPr/>
                    <a:lstStyle/>
                    <a:p>
                      <a:r>
                        <a:rPr lang="es-ES_tradnl" dirty="0"/>
                        <a:t>Etapa práctica </a:t>
                      </a:r>
                    </a:p>
                  </a:txBody>
                  <a:tcPr/>
                </a:tc>
                <a:tc>
                  <a:txBody>
                    <a:bodyPr/>
                    <a:lstStyle/>
                    <a:p>
                      <a:r>
                        <a:rPr lang="es-ES_tradnl" dirty="0"/>
                        <a:t>Aplica</a:t>
                      </a:r>
                    </a:p>
                  </a:txBody>
                  <a:tcPr/>
                </a:tc>
                <a:tc>
                  <a:txBody>
                    <a:bodyPr/>
                    <a:lstStyle/>
                    <a:p>
                      <a:pPr algn="ctr"/>
                      <a:r>
                        <a:rPr lang="es-ES_tradnl" dirty="0"/>
                        <a:t>EPS, ARL, PENSIONES, </a:t>
                      </a:r>
                      <a:r>
                        <a:rPr lang="es-CO" sz="1800" i="0" kern="1200" dirty="0">
                          <a:solidFill>
                            <a:schemeClr val="dk1"/>
                          </a:solidFill>
                          <a:effectLst/>
                          <a:latin typeface="+mn-lt"/>
                          <a:ea typeface="+mn-ea"/>
                          <a:cs typeface="+mn-cs"/>
                        </a:rPr>
                        <a:t>caja de compensación</a:t>
                      </a:r>
                    </a:p>
                    <a:p>
                      <a:pPr algn="ctr"/>
                      <a:r>
                        <a:rPr lang="es-CO" sz="1800" i="0" kern="1200" dirty="0">
                          <a:solidFill>
                            <a:schemeClr val="dk1"/>
                          </a:solidFill>
                          <a:effectLst/>
                          <a:latin typeface="+mn-lt"/>
                          <a:ea typeface="+mn-ea"/>
                          <a:cs typeface="+mn-cs"/>
                        </a:rPr>
                        <a:t>Deducciones en</a:t>
                      </a:r>
                    </a:p>
                    <a:p>
                      <a:pPr algn="ctr"/>
                      <a:r>
                        <a:rPr lang="es-CO" sz="1800" i="0" kern="1200" dirty="0">
                          <a:solidFill>
                            <a:schemeClr val="dk1"/>
                          </a:solidFill>
                          <a:effectLst/>
                          <a:latin typeface="+mn-lt"/>
                          <a:ea typeface="+mn-ea"/>
                          <a:cs typeface="+mn-cs"/>
                        </a:rPr>
                        <a:t>los mismos</a:t>
                      </a:r>
                    </a:p>
                    <a:p>
                      <a:pPr algn="ctr"/>
                      <a:r>
                        <a:rPr lang="es-CO" sz="1800" i="0" kern="1200" dirty="0">
                          <a:solidFill>
                            <a:schemeClr val="dk1"/>
                          </a:solidFill>
                          <a:effectLst/>
                          <a:latin typeface="+mn-lt"/>
                          <a:ea typeface="+mn-ea"/>
                          <a:cs typeface="+mn-cs"/>
                        </a:rPr>
                        <a:t>porcentajes que</a:t>
                      </a:r>
                    </a:p>
                    <a:p>
                      <a:pPr algn="ctr"/>
                      <a:r>
                        <a:rPr lang="es-CO" sz="1800" i="0" kern="1200" dirty="0">
                          <a:solidFill>
                            <a:schemeClr val="dk1"/>
                          </a:solidFill>
                          <a:effectLst/>
                          <a:latin typeface="+mn-lt"/>
                          <a:ea typeface="+mn-ea"/>
                          <a:cs typeface="+mn-cs"/>
                        </a:rPr>
                        <a:t>un trabajador</a:t>
                      </a:r>
                    </a:p>
                    <a:p>
                      <a:endParaRPr lang="es-ES_tradnl" dirty="0"/>
                    </a:p>
                  </a:txBody>
                  <a:tcPr/>
                </a:tc>
                <a:tc>
                  <a:txBody>
                    <a:bodyPr/>
                    <a:lstStyle/>
                    <a:p>
                      <a:pPr algn="ctr"/>
                      <a:r>
                        <a:rPr lang="es-CO" sz="1800" i="0" kern="1200" dirty="0">
                          <a:solidFill>
                            <a:schemeClr val="dk1"/>
                          </a:solidFill>
                          <a:effectLst/>
                          <a:latin typeface="+mn-lt"/>
                          <a:ea typeface="+mn-ea"/>
                          <a:cs typeface="+mn-cs"/>
                        </a:rPr>
                        <a:t>Aplica el derecho a</a:t>
                      </a:r>
                    </a:p>
                    <a:p>
                      <a:pPr algn="ctr"/>
                      <a:r>
                        <a:rPr lang="es-CO" sz="1800" i="0" kern="1200" dirty="0">
                          <a:solidFill>
                            <a:schemeClr val="dk1"/>
                          </a:solidFill>
                          <a:effectLst/>
                          <a:latin typeface="+mn-lt"/>
                          <a:ea typeface="+mn-ea"/>
                          <a:cs typeface="+mn-cs"/>
                        </a:rPr>
                        <a:t>prestaciones, auxilios y demás derechos propios de un</a:t>
                      </a:r>
                    </a:p>
                    <a:p>
                      <a:pPr algn="ctr"/>
                      <a:r>
                        <a:rPr lang="es-CO" sz="1800" i="0" kern="1200" dirty="0">
                          <a:solidFill>
                            <a:schemeClr val="dk1"/>
                          </a:solidFill>
                          <a:effectLst/>
                          <a:latin typeface="+mn-lt"/>
                          <a:ea typeface="+mn-ea"/>
                          <a:cs typeface="+mn-cs"/>
                        </a:rPr>
                        <a:t>contrato de trabajo.</a:t>
                      </a:r>
                    </a:p>
                    <a:p>
                      <a:endParaRPr lang="es-ES_tradnl" dirty="0"/>
                    </a:p>
                  </a:txBody>
                  <a:tcPr/>
                </a:tc>
                <a:tc>
                  <a:txBody>
                    <a:bodyPr/>
                    <a:lstStyle/>
                    <a:p>
                      <a:r>
                        <a:rPr lang="es-ES_tradnl" dirty="0"/>
                        <a:t>TODOS</a:t>
                      </a:r>
                    </a:p>
                  </a:txBody>
                  <a:tcPr/>
                </a:tc>
                <a:extLst>
                  <a:ext uri="{0D108BD9-81ED-4DB2-BD59-A6C34878D82A}">
                    <a16:rowId xmlns:a16="http://schemas.microsoft.com/office/drawing/2014/main" val="948795583"/>
                  </a:ext>
                </a:extLst>
              </a:tr>
            </a:tbl>
          </a:graphicData>
        </a:graphic>
      </p:graphicFrame>
    </p:spTree>
    <p:extLst>
      <p:ext uri="{BB962C8B-B14F-4D97-AF65-F5344CB8AC3E}">
        <p14:creationId xmlns:p14="http://schemas.microsoft.com/office/powerpoint/2010/main" val="62580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6F3B63E-4F15-5DB7-A760-8B891DA57AD5}"/>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581C53C-4046-95AE-FD13-03CFF6F9DE0A}"/>
              </a:ext>
            </a:extLst>
          </p:cNvPr>
          <p:cNvSpPr>
            <a:spLocks noGrp="1"/>
          </p:cNvSpPr>
          <p:nvPr>
            <p:ph type="title"/>
          </p:nvPr>
        </p:nvSpPr>
        <p:spPr>
          <a:xfrm>
            <a:off x="838200" y="697634"/>
            <a:ext cx="10515600" cy="1325563"/>
          </a:xfrm>
        </p:spPr>
        <p:txBody>
          <a:bodyPr/>
          <a:lstStyle/>
          <a:p>
            <a:pPr algn="ctr"/>
            <a:r>
              <a:rPr lang="es-ES_tradnl" dirty="0">
                <a:solidFill>
                  <a:schemeClr val="tx2">
                    <a:lumMod val="90000"/>
                    <a:lumOff val="10000"/>
                  </a:schemeClr>
                </a:solidFill>
                <a:latin typeface="American Typewriter" panose="02090604020004020304" pitchFamily="18" charset="77"/>
                <a:cs typeface="Apple Chancery" panose="03020702040506060504" pitchFamily="66" charset="-79"/>
              </a:rPr>
              <a:t>REFORMA LABORAL</a:t>
            </a:r>
            <a:br>
              <a:rPr lang="es-ES_tradnl" dirty="0">
                <a:solidFill>
                  <a:schemeClr val="tx2">
                    <a:lumMod val="90000"/>
                    <a:lumOff val="10000"/>
                  </a:schemeClr>
                </a:solidFill>
                <a:latin typeface="American Typewriter" panose="02090604020004020304" pitchFamily="18" charset="77"/>
                <a:cs typeface="Apple Chancery" panose="03020702040506060504" pitchFamily="66" charset="-79"/>
              </a:rPr>
            </a:br>
            <a:r>
              <a:rPr lang="es-ES_tradnl" dirty="0">
                <a:solidFill>
                  <a:schemeClr val="tx2">
                    <a:lumMod val="90000"/>
                    <a:lumOff val="10000"/>
                  </a:schemeClr>
                </a:solidFill>
                <a:latin typeface="American Typewriter" panose="02090604020004020304" pitchFamily="18" charset="77"/>
                <a:cs typeface="Apple Chancery" panose="03020702040506060504" pitchFamily="66" charset="-79"/>
              </a:rPr>
              <a:t>LEY 2466 DE 2025</a:t>
            </a:r>
          </a:p>
        </p:txBody>
      </p:sp>
      <p:sp>
        <p:nvSpPr>
          <p:cNvPr id="8" name="Subtítulo 2">
            <a:extLst>
              <a:ext uri="{FF2B5EF4-FFF2-40B4-BE49-F238E27FC236}">
                <a16:creationId xmlns:a16="http://schemas.microsoft.com/office/drawing/2014/main" id="{C4C2752C-31AE-41D6-3911-0DB74369D623}"/>
              </a:ext>
            </a:extLst>
          </p:cNvPr>
          <p:cNvSpPr txBox="1">
            <a:spLocks/>
          </p:cNvSpPr>
          <p:nvPr/>
        </p:nvSpPr>
        <p:spPr>
          <a:xfrm>
            <a:off x="2857055" y="3009796"/>
            <a:ext cx="5906934" cy="19745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_tradnl" sz="3000" dirty="0">
                <a:latin typeface="American Typewriter" panose="02090604020004020304" pitchFamily="18" charset="77"/>
              </a:rPr>
              <a:t>Juliana Velásquez </a:t>
            </a:r>
          </a:p>
          <a:p>
            <a:pPr marL="0" indent="0" algn="ctr">
              <a:buNone/>
            </a:pPr>
            <a:endParaRPr lang="es-ES_tradnl" sz="1600" dirty="0">
              <a:latin typeface="Ayuthaya" pitchFamily="2" charset="-34"/>
              <a:ea typeface="Ayuthaya" pitchFamily="2" charset="-34"/>
              <a:cs typeface="Ayuthaya" pitchFamily="2" charset="-34"/>
            </a:endParaRPr>
          </a:p>
          <a:p>
            <a:pPr marL="0" indent="0" algn="ctr">
              <a:buNone/>
            </a:pPr>
            <a:endParaRPr lang="es-ES_tradnl" sz="1600" dirty="0">
              <a:latin typeface="Ayuthaya" pitchFamily="2" charset="-34"/>
              <a:ea typeface="Ayuthaya" pitchFamily="2" charset="-34"/>
              <a:cs typeface="Ayuthaya" pitchFamily="2" charset="-34"/>
            </a:endParaRPr>
          </a:p>
          <a:p>
            <a:pPr marL="0" indent="0" algn="ctr">
              <a:buNone/>
            </a:pPr>
            <a:r>
              <a:rPr lang="es-ES_tradnl" sz="1600" dirty="0">
                <a:latin typeface="Ayuthaya" pitchFamily="2" charset="-34"/>
                <a:ea typeface="Ayuthaya" pitchFamily="2" charset="-34"/>
                <a:cs typeface="Ayuthaya" pitchFamily="2" charset="-34"/>
              </a:rPr>
              <a:t>Apoyo Jurídico unión </a:t>
            </a:r>
          </a:p>
          <a:p>
            <a:pPr marL="0" indent="0" algn="ctr">
              <a:buNone/>
            </a:pPr>
            <a:r>
              <a:rPr lang="es-ES_tradnl" sz="1600" dirty="0">
                <a:latin typeface="Ayuthaya" pitchFamily="2" charset="-34"/>
                <a:ea typeface="Ayuthaya" pitchFamily="2" charset="-34"/>
                <a:cs typeface="Ayuthaya" pitchFamily="2" charset="-34"/>
              </a:rPr>
              <a:t>Abogada especialista en Derecho Laboral y de la seguridad social</a:t>
            </a:r>
          </a:p>
        </p:txBody>
      </p:sp>
    </p:spTree>
    <p:extLst>
      <p:ext uri="{BB962C8B-B14F-4D97-AF65-F5344CB8AC3E}">
        <p14:creationId xmlns:p14="http://schemas.microsoft.com/office/powerpoint/2010/main" val="151132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00"/>
                                        <p:tgtEl>
                                          <p:spTgt spid="8">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7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7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7F0A7AAE-C46F-7AB4-D0E2-741D10435DA9}"/>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5264D0F-25FB-F9A8-6ABC-1BF93C9468F4}"/>
              </a:ext>
            </a:extLst>
          </p:cNvPr>
          <p:cNvSpPr>
            <a:spLocks noGrp="1"/>
          </p:cNvSpPr>
          <p:nvPr>
            <p:ph type="title"/>
          </p:nvPr>
        </p:nvSpPr>
        <p:spPr/>
        <p:txBody>
          <a:bodyPr>
            <a:normAutofit/>
          </a:bodyPr>
          <a:lstStyle/>
          <a:p>
            <a:pPr algn="ctr"/>
            <a:r>
              <a:rPr lang="es-ES_tradnl" sz="4000" dirty="0">
                <a:solidFill>
                  <a:schemeClr val="tx2">
                    <a:lumMod val="90000"/>
                    <a:lumOff val="10000"/>
                  </a:schemeClr>
                </a:solidFill>
                <a:latin typeface="American Typewriter" panose="02090604020004020304" pitchFamily="18" charset="77"/>
              </a:rPr>
              <a:t>OBJETO DE LA LEY</a:t>
            </a:r>
          </a:p>
        </p:txBody>
      </p:sp>
      <p:sp>
        <p:nvSpPr>
          <p:cNvPr id="3" name="Marcador de contenido 2">
            <a:extLst>
              <a:ext uri="{FF2B5EF4-FFF2-40B4-BE49-F238E27FC236}">
                <a16:creationId xmlns:a16="http://schemas.microsoft.com/office/drawing/2014/main" id="{2C47D354-C318-028B-15A5-B9E4A02D329F}"/>
              </a:ext>
            </a:extLst>
          </p:cNvPr>
          <p:cNvSpPr>
            <a:spLocks noGrp="1"/>
          </p:cNvSpPr>
          <p:nvPr>
            <p:ph idx="1"/>
          </p:nvPr>
        </p:nvSpPr>
        <p:spPr/>
        <p:txBody>
          <a:bodyPr/>
          <a:lstStyle/>
          <a:p>
            <a:pPr algn="just"/>
            <a:r>
              <a:rPr lang="es-CO" b="1" u="sng" dirty="0">
                <a:latin typeface="Arial Hebrew" pitchFamily="2" charset="-79"/>
                <a:ea typeface="Ayuthaya" pitchFamily="2" charset="-34"/>
                <a:cs typeface="Arial Hebrew" pitchFamily="2" charset="-79"/>
              </a:rPr>
              <a:t>El 25 de junio de 2025</a:t>
            </a:r>
            <a:r>
              <a:rPr lang="es-CO" dirty="0">
                <a:latin typeface="Arial Hebrew" pitchFamily="2" charset="-79"/>
                <a:ea typeface="Ayuthaya" pitchFamily="2" charset="-34"/>
                <a:cs typeface="Arial Hebrew" pitchFamily="2" charset="-79"/>
              </a:rPr>
              <a:t>, la reforma laboral en Colombia fue oficializada mediante la Ley 2466. Esta norma introduce transformaciones estructurales al Código Sustantivo del Trabajo (CST). Entre los principales cambios se encuentran la </a:t>
            </a:r>
            <a:r>
              <a:rPr lang="es-CO" u="sng" dirty="0">
                <a:latin typeface="Arial Hebrew" pitchFamily="2" charset="-79"/>
                <a:ea typeface="Ayuthaya" pitchFamily="2" charset="-34"/>
                <a:cs typeface="Arial Hebrew" pitchFamily="2" charset="-79"/>
              </a:rPr>
              <a:t>modificación de los recargos por trabajo nocturno, dominical y en días festivos; la modificación de los tipos de contratación, incluyendo nuevas disposiciones para los contratos de aprendizaje, entre otras modificaciones estructurales. </a:t>
            </a:r>
            <a:endParaRPr lang="es-ES_tradnl" u="sng" dirty="0">
              <a:latin typeface="Arial Hebrew" pitchFamily="2" charset="-79"/>
              <a:ea typeface="Ayuthaya" pitchFamily="2" charset="-34"/>
              <a:cs typeface="Arial Hebrew" pitchFamily="2" charset="-79"/>
            </a:endParaRPr>
          </a:p>
          <a:p>
            <a:endParaRPr lang="es-ES_tradnl" dirty="0"/>
          </a:p>
        </p:txBody>
      </p:sp>
    </p:spTree>
    <p:extLst>
      <p:ext uri="{BB962C8B-B14F-4D97-AF65-F5344CB8AC3E}">
        <p14:creationId xmlns:p14="http://schemas.microsoft.com/office/powerpoint/2010/main" val="210671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a:extLst>
              <a:ext uri="{FF2B5EF4-FFF2-40B4-BE49-F238E27FC236}">
                <a16:creationId xmlns:a16="http://schemas.microsoft.com/office/drawing/2014/main" id="{A54FCDCE-F47E-5514-4D13-04A7D75017DE}"/>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D704B44-F42B-4ED6-0B76-BC184148AF0A}"/>
              </a:ext>
            </a:extLst>
          </p:cNvPr>
          <p:cNvSpPr>
            <a:spLocks noGrp="1"/>
          </p:cNvSpPr>
          <p:nvPr>
            <p:ph type="title"/>
          </p:nvPr>
        </p:nvSpPr>
        <p:spPr>
          <a:xfrm>
            <a:off x="838200" y="356261"/>
            <a:ext cx="7664532" cy="1334428"/>
          </a:xfrm>
        </p:spPr>
        <p:txBody>
          <a:bodyPr/>
          <a:lstStyle/>
          <a:p>
            <a:pPr algn="ctr"/>
            <a:r>
              <a:rPr lang="es-ES_tradnl" dirty="0">
                <a:solidFill>
                  <a:schemeClr val="tx2">
                    <a:lumMod val="90000"/>
                    <a:lumOff val="10000"/>
                  </a:schemeClr>
                </a:solidFill>
                <a:latin typeface="American Typewriter" panose="02090604020004020304" pitchFamily="18" charset="77"/>
              </a:rPr>
              <a:t>RELACIONES QUE REGULA</a:t>
            </a:r>
          </a:p>
        </p:txBody>
      </p:sp>
      <p:sp>
        <p:nvSpPr>
          <p:cNvPr id="3" name="Marcador de contenido 2">
            <a:extLst>
              <a:ext uri="{FF2B5EF4-FFF2-40B4-BE49-F238E27FC236}">
                <a16:creationId xmlns:a16="http://schemas.microsoft.com/office/drawing/2014/main" id="{3BB7875B-EDE6-CA9A-B84B-A88C80BD40DF}"/>
              </a:ext>
            </a:extLst>
          </p:cNvPr>
          <p:cNvSpPr>
            <a:spLocks noGrp="1"/>
          </p:cNvSpPr>
          <p:nvPr>
            <p:ph idx="1"/>
          </p:nvPr>
        </p:nvSpPr>
        <p:spPr/>
        <p:txBody>
          <a:bodyPr/>
          <a:lstStyle/>
          <a:p>
            <a:pPr algn="ctr"/>
            <a:r>
              <a:rPr lang="es-ES_tradnl" dirty="0">
                <a:latin typeface="Arial Hebrew" pitchFamily="2" charset="-79"/>
                <a:cs typeface="Arial Hebrew" pitchFamily="2" charset="-79"/>
              </a:rPr>
              <a:t>Esta Ley únicamente regula las siguientes relaciones y temas de derecho laboral: </a:t>
            </a:r>
          </a:p>
          <a:p>
            <a:pPr marL="0" indent="0">
              <a:buNone/>
            </a:pPr>
            <a:endParaRPr lang="es-ES_tradnl" dirty="0"/>
          </a:p>
        </p:txBody>
      </p:sp>
      <p:sp>
        <p:nvSpPr>
          <p:cNvPr id="7" name="Rectángulo 6">
            <a:extLst>
              <a:ext uri="{FF2B5EF4-FFF2-40B4-BE49-F238E27FC236}">
                <a16:creationId xmlns:a16="http://schemas.microsoft.com/office/drawing/2014/main" id="{29F58892-8D63-A978-9783-5211D0B43FD9}"/>
              </a:ext>
            </a:extLst>
          </p:cNvPr>
          <p:cNvSpPr/>
          <p:nvPr/>
        </p:nvSpPr>
        <p:spPr>
          <a:xfrm>
            <a:off x="1722373" y="3059114"/>
            <a:ext cx="3703899" cy="914400"/>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t>RELACIONES DE DERECHO INDIVIDUAL Y COLECTIVO</a:t>
            </a:r>
          </a:p>
        </p:txBody>
      </p:sp>
      <p:sp>
        <p:nvSpPr>
          <p:cNvPr id="8" name="Rectángulo 7">
            <a:extLst>
              <a:ext uri="{FF2B5EF4-FFF2-40B4-BE49-F238E27FC236}">
                <a16:creationId xmlns:a16="http://schemas.microsoft.com/office/drawing/2014/main" id="{C094B109-A60A-A833-E63D-1BF368DC2420}"/>
              </a:ext>
            </a:extLst>
          </p:cNvPr>
          <p:cNvSpPr/>
          <p:nvPr/>
        </p:nvSpPr>
        <p:spPr>
          <a:xfrm>
            <a:off x="1722373" y="4591996"/>
            <a:ext cx="3703899" cy="966485"/>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t>DE CARÁCTER PRIVADO</a:t>
            </a:r>
          </a:p>
        </p:txBody>
      </p:sp>
      <p:sp>
        <p:nvSpPr>
          <p:cNvPr id="10" name="Rectángulo 9">
            <a:extLst>
              <a:ext uri="{FF2B5EF4-FFF2-40B4-BE49-F238E27FC236}">
                <a16:creationId xmlns:a16="http://schemas.microsoft.com/office/drawing/2014/main" id="{A64994D3-C33B-9BBE-7B73-B412D1D4DD9A}"/>
              </a:ext>
            </a:extLst>
          </p:cNvPr>
          <p:cNvSpPr/>
          <p:nvPr/>
        </p:nvSpPr>
        <p:spPr>
          <a:xfrm>
            <a:off x="5972512" y="3663724"/>
            <a:ext cx="4037636" cy="1195087"/>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t>DERECHO COLECTIVO PÚBLICO SALVO NEGOCIACIÓN DE EMPLEADOS CON REGIMEN ESPECIAL</a:t>
            </a:r>
          </a:p>
        </p:txBody>
      </p:sp>
    </p:spTree>
    <p:extLst>
      <p:ext uri="{BB962C8B-B14F-4D97-AF65-F5344CB8AC3E}">
        <p14:creationId xmlns:p14="http://schemas.microsoft.com/office/powerpoint/2010/main" val="86287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001B014C-5126-DA3B-7036-9CE0BD583EB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DA126C6-A080-FC45-58D4-FCC805D1A855}"/>
              </a:ext>
            </a:extLst>
          </p:cNvPr>
          <p:cNvSpPr>
            <a:spLocks noGrp="1"/>
          </p:cNvSpPr>
          <p:nvPr>
            <p:ph type="title"/>
          </p:nvPr>
        </p:nvSpPr>
        <p:spPr>
          <a:xfrm>
            <a:off x="1686297" y="500062"/>
            <a:ext cx="7968342" cy="1325563"/>
          </a:xfrm>
        </p:spPr>
        <p:txBody>
          <a:bodyPr/>
          <a:lstStyle/>
          <a:p>
            <a:pPr algn="ctr"/>
            <a:r>
              <a:rPr lang="es-ES_tradnl" dirty="0">
                <a:solidFill>
                  <a:schemeClr val="tx2">
                    <a:lumMod val="90000"/>
                    <a:lumOff val="10000"/>
                  </a:schemeClr>
                </a:solidFill>
                <a:latin typeface="American Typewriter" panose="02090604020004020304" pitchFamily="18" charset="77"/>
              </a:rPr>
              <a:t>PRINCIPIOS RECTORES</a:t>
            </a:r>
          </a:p>
        </p:txBody>
      </p:sp>
      <p:sp>
        <p:nvSpPr>
          <p:cNvPr id="5" name="Marcador de contenido 3">
            <a:extLst>
              <a:ext uri="{FF2B5EF4-FFF2-40B4-BE49-F238E27FC236}">
                <a16:creationId xmlns:a16="http://schemas.microsoft.com/office/drawing/2014/main" id="{15F274AD-5B35-229E-AEC3-277EE0D857D7}"/>
              </a:ext>
            </a:extLst>
          </p:cNvPr>
          <p:cNvSpPr>
            <a:spLocks noGrp="1"/>
          </p:cNvSpPr>
          <p:nvPr>
            <p:ph idx="1"/>
          </p:nvPr>
        </p:nvSpPr>
        <p:spPr/>
        <p:txBody>
          <a:bodyPr numCol="2" anchor="ctr">
            <a:normAutofit/>
          </a:bodyPr>
          <a:lstStyle/>
          <a:p>
            <a:pPr marL="0" indent="0" algn="just">
              <a:buNone/>
            </a:pPr>
            <a:r>
              <a:rPr lang="es-CO" sz="1600" dirty="0">
                <a:solidFill>
                  <a:schemeClr val="tx2">
                    <a:lumMod val="90000"/>
                    <a:lumOff val="10000"/>
                  </a:schemeClr>
                </a:solidFill>
                <a:latin typeface="Arial Hebrew" pitchFamily="2" charset="-79"/>
                <a:cs typeface="Arial Hebrew" pitchFamily="2" charset="-79"/>
              </a:rPr>
              <a:t>1. Igualdad de oportunidades;</a:t>
            </a:r>
          </a:p>
          <a:p>
            <a:pPr marL="0" indent="0" algn="just">
              <a:buNone/>
            </a:pPr>
            <a:r>
              <a:rPr lang="es-CO" sz="1600" dirty="0">
                <a:solidFill>
                  <a:schemeClr val="tx2">
                    <a:lumMod val="90000"/>
                    <a:lumOff val="10000"/>
                  </a:schemeClr>
                </a:solidFill>
                <a:latin typeface="Arial Hebrew" pitchFamily="2" charset="-79"/>
                <a:cs typeface="Arial Hebrew" pitchFamily="2" charset="-79"/>
              </a:rPr>
              <a:t>2. Remuneración mínima vital y móvil, proporcional a la cantidad y calidad de trabajo;</a:t>
            </a:r>
          </a:p>
          <a:p>
            <a:pPr marL="0" indent="0" algn="just">
              <a:buNone/>
            </a:pPr>
            <a:r>
              <a:rPr lang="es-CO" sz="1600" dirty="0">
                <a:solidFill>
                  <a:schemeClr val="tx2">
                    <a:lumMod val="90000"/>
                    <a:lumOff val="10000"/>
                  </a:schemeClr>
                </a:solidFill>
                <a:latin typeface="Arial Hebrew" pitchFamily="2" charset="-79"/>
                <a:cs typeface="Arial Hebrew" pitchFamily="2" charset="-79"/>
              </a:rPr>
              <a:t>3. Estabilidad en el empleo;</a:t>
            </a:r>
          </a:p>
          <a:p>
            <a:pPr marL="0" indent="0" algn="just">
              <a:buNone/>
            </a:pPr>
            <a:r>
              <a:rPr lang="es-CO" sz="1600" dirty="0">
                <a:solidFill>
                  <a:schemeClr val="tx2">
                    <a:lumMod val="90000"/>
                    <a:lumOff val="10000"/>
                  </a:schemeClr>
                </a:solidFill>
                <a:latin typeface="Arial Hebrew" pitchFamily="2" charset="-79"/>
                <a:cs typeface="Arial Hebrew" pitchFamily="2" charset="-79"/>
              </a:rPr>
              <a:t>4. Irrenunciabilidad a los beneficios mínimos establecidos en normas laborales;</a:t>
            </a:r>
          </a:p>
          <a:p>
            <a:pPr marL="0" indent="0" algn="just">
              <a:buNone/>
            </a:pPr>
            <a:r>
              <a:rPr lang="es-CO" sz="1600" dirty="0">
                <a:solidFill>
                  <a:schemeClr val="tx2">
                    <a:lumMod val="90000"/>
                    <a:lumOff val="10000"/>
                  </a:schemeClr>
                </a:solidFill>
                <a:latin typeface="Arial Hebrew" pitchFamily="2" charset="-79"/>
                <a:cs typeface="Arial Hebrew" pitchFamily="2" charset="-79"/>
              </a:rPr>
              <a:t>5. Facultades para transigir y conciliar sobre derechos inciertos y discutibles;</a:t>
            </a:r>
          </a:p>
          <a:p>
            <a:pPr marL="0" indent="0" algn="just">
              <a:buNone/>
            </a:pPr>
            <a:r>
              <a:rPr lang="es-CO" sz="1600" dirty="0">
                <a:solidFill>
                  <a:schemeClr val="tx2">
                    <a:lumMod val="90000"/>
                    <a:lumOff val="10000"/>
                  </a:schemeClr>
                </a:solidFill>
                <a:latin typeface="Arial Hebrew" pitchFamily="2" charset="-79"/>
                <a:cs typeface="Arial Hebrew" pitchFamily="2" charset="-79"/>
              </a:rPr>
              <a:t>6. Aplicación de la norma más favorable al trabajador y trabajadora en caso de conflicto o duda en la aplicación de las normas vigentes de trabajo. La norma que se adopte debe aplicarse en su integridad;</a:t>
            </a:r>
          </a:p>
          <a:p>
            <a:pPr marL="0" indent="0" algn="just">
              <a:buNone/>
            </a:pPr>
            <a:r>
              <a:rPr lang="es-CO" sz="1600" dirty="0">
                <a:solidFill>
                  <a:schemeClr val="tx2">
                    <a:lumMod val="90000"/>
                    <a:lumOff val="10000"/>
                  </a:schemeClr>
                </a:solidFill>
                <a:latin typeface="Arial Hebrew" pitchFamily="2" charset="-79"/>
                <a:cs typeface="Arial Hebrew" pitchFamily="2" charset="-79"/>
              </a:rPr>
              <a:t>7. Primacía de la realidad sobre formalidades establecidas por los sujetos de las relaciones laborales;</a:t>
            </a:r>
          </a:p>
          <a:p>
            <a:pPr marL="0" indent="0">
              <a:buNone/>
            </a:pPr>
            <a:r>
              <a:rPr lang="es-CO" sz="1600" dirty="0">
                <a:solidFill>
                  <a:schemeClr val="tx2">
                    <a:lumMod val="90000"/>
                    <a:lumOff val="10000"/>
                  </a:schemeClr>
                </a:solidFill>
                <a:latin typeface="Arial Hebrew" pitchFamily="2" charset="-79"/>
                <a:cs typeface="Arial Hebrew" pitchFamily="2" charset="-79"/>
              </a:rPr>
              <a:t> </a:t>
            </a:r>
          </a:p>
          <a:p>
            <a:pPr marL="0" indent="0" algn="just">
              <a:buNone/>
            </a:pPr>
            <a:r>
              <a:rPr lang="es-CO" sz="1600" dirty="0">
                <a:solidFill>
                  <a:schemeClr val="tx2">
                    <a:lumMod val="90000"/>
                    <a:lumOff val="10000"/>
                  </a:schemeClr>
                </a:solidFill>
                <a:latin typeface="Arial Hebrew" pitchFamily="2" charset="-79"/>
                <a:cs typeface="Arial Hebrew" pitchFamily="2" charset="-79"/>
              </a:rPr>
              <a:t>8. Garantía a la seguridad social, la capacitación y el descanso necesario y;</a:t>
            </a:r>
          </a:p>
          <a:p>
            <a:pPr marL="0" indent="0" algn="just">
              <a:buNone/>
            </a:pPr>
            <a:r>
              <a:rPr lang="es-CO" sz="1600" dirty="0">
                <a:solidFill>
                  <a:schemeClr val="tx2">
                    <a:lumMod val="90000"/>
                    <a:lumOff val="10000"/>
                  </a:schemeClr>
                </a:solidFill>
                <a:latin typeface="Arial Hebrew" pitchFamily="2" charset="-79"/>
                <a:cs typeface="Arial Hebrew" pitchFamily="2" charset="-79"/>
              </a:rPr>
              <a:t>9. Protección especial a campesinos, la mujer, a la maternidad y al trabajador menor de edad.</a:t>
            </a:r>
          </a:p>
          <a:p>
            <a:pPr marL="0" indent="0">
              <a:buNone/>
            </a:pPr>
            <a:endParaRPr lang="es-ES_tradnl" sz="1400" dirty="0"/>
          </a:p>
        </p:txBody>
      </p:sp>
      <p:pic>
        <p:nvPicPr>
          <p:cNvPr id="6" name="Picture 2" descr="12 Principios de aprendizaje - Human Performance">
            <a:extLst>
              <a:ext uri="{FF2B5EF4-FFF2-40B4-BE49-F238E27FC236}">
                <a16:creationId xmlns:a16="http://schemas.microsoft.com/office/drawing/2014/main" id="{7C251615-55F7-0CB8-46A8-20ACDC6B8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823" y="3333405"/>
            <a:ext cx="3087202" cy="302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9BE01-B1EB-4512-21DE-37B8141D1FA4}"/>
              </a:ext>
            </a:extLst>
          </p:cNvPr>
          <p:cNvSpPr>
            <a:spLocks noGrp="1"/>
          </p:cNvSpPr>
          <p:nvPr>
            <p:ph type="title"/>
          </p:nvPr>
        </p:nvSpPr>
        <p:spPr/>
        <p:txBody>
          <a:bodyPr/>
          <a:lstStyle/>
          <a:p>
            <a:endParaRPr lang="es-ES_tradnl"/>
          </a:p>
        </p:txBody>
      </p:sp>
      <p:pic>
        <p:nvPicPr>
          <p:cNvPr id="4" name="Marcador de contenido 4">
            <a:extLst>
              <a:ext uri="{FF2B5EF4-FFF2-40B4-BE49-F238E27FC236}">
                <a16:creationId xmlns:a16="http://schemas.microsoft.com/office/drawing/2014/main" id="{806D418A-97CC-5085-065E-F61352493429}"/>
              </a:ext>
            </a:extLst>
          </p:cNvPr>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41BF5153-ADD7-7B11-1171-8F1D30E45209}"/>
              </a:ext>
            </a:extLst>
          </p:cNvPr>
          <p:cNvSpPr>
            <a:spLocks noGrp="1"/>
          </p:cNvSpPr>
          <p:nvPr>
            <p:ph idx="1"/>
          </p:nvPr>
        </p:nvSpPr>
        <p:spPr>
          <a:xfrm>
            <a:off x="1877785" y="2542701"/>
            <a:ext cx="8436429" cy="691944"/>
          </a:xfrm>
        </p:spPr>
        <p:txBody>
          <a:bodyPr>
            <a:normAutofit fontScale="92500" lnSpcReduction="20000"/>
          </a:bodyPr>
          <a:lstStyle/>
          <a:p>
            <a:pPr marL="0" indent="0" algn="ctr">
              <a:buNone/>
            </a:pPr>
            <a:r>
              <a:rPr lang="es-ES_tradnl" dirty="0">
                <a:solidFill>
                  <a:schemeClr val="tx2">
                    <a:lumMod val="90000"/>
                    <a:lumOff val="10000"/>
                  </a:schemeClr>
                </a:solidFill>
                <a:latin typeface="American Typewriter" panose="02090604020004020304" pitchFamily="18" charset="77"/>
                <a:ea typeface="Brush Script MT" panose="03060802040406070304" pitchFamily="66" charset="-122"/>
                <a:cs typeface="Baguet Script" panose="020F0502020204030204" pitchFamily="34" charset="0"/>
              </a:rPr>
              <a:t>MODIFICACIONES A LAS RELACIONES INDIVIDUALES DE TRABAJO</a:t>
            </a:r>
          </a:p>
          <a:p>
            <a:pPr marL="0" indent="0">
              <a:buNone/>
            </a:pPr>
            <a:endParaRPr lang="es-ES_tradnl" dirty="0"/>
          </a:p>
        </p:txBody>
      </p:sp>
    </p:spTree>
    <p:extLst>
      <p:ext uri="{BB962C8B-B14F-4D97-AF65-F5344CB8AC3E}">
        <p14:creationId xmlns:p14="http://schemas.microsoft.com/office/powerpoint/2010/main" val="105114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CB9DF095-39BA-F8FB-88AC-43FDAEB14B58}"/>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29E1FBE-C20C-B11F-74A1-C3B5F5C4983E}"/>
              </a:ext>
            </a:extLst>
          </p:cNvPr>
          <p:cNvSpPr>
            <a:spLocks noGrp="1"/>
          </p:cNvSpPr>
          <p:nvPr>
            <p:ph type="title"/>
          </p:nvPr>
        </p:nvSpPr>
        <p:spPr>
          <a:xfrm>
            <a:off x="838200" y="356261"/>
            <a:ext cx="8602683" cy="1334428"/>
          </a:xfrm>
        </p:spPr>
        <p:txBody>
          <a:bodyPr>
            <a:normAutofit/>
          </a:bodyPr>
          <a:lstStyle/>
          <a:p>
            <a:pPr algn="ctr"/>
            <a:r>
              <a:rPr lang="es-ES_tradnl" sz="3600" dirty="0">
                <a:solidFill>
                  <a:schemeClr val="tx2">
                    <a:lumMod val="90000"/>
                    <a:lumOff val="10000"/>
                  </a:schemeClr>
                </a:solidFill>
                <a:latin typeface="American Typewriter" panose="02090604020004020304" pitchFamily="18" charset="77"/>
                <a:cs typeface="Arial Hebrew" pitchFamily="2" charset="-79"/>
              </a:rPr>
              <a:t>MODALIDADES CONTRACTUALES</a:t>
            </a:r>
          </a:p>
        </p:txBody>
      </p:sp>
      <p:sp>
        <p:nvSpPr>
          <p:cNvPr id="6" name="Marcador de contenido 5">
            <a:extLst>
              <a:ext uri="{FF2B5EF4-FFF2-40B4-BE49-F238E27FC236}">
                <a16:creationId xmlns:a16="http://schemas.microsoft.com/office/drawing/2014/main" id="{F8E682A2-F214-6494-C89A-2EE7445B7BD0}"/>
              </a:ext>
            </a:extLst>
          </p:cNvPr>
          <p:cNvSpPr>
            <a:spLocks noGrp="1"/>
          </p:cNvSpPr>
          <p:nvPr>
            <p:ph idx="1"/>
          </p:nvPr>
        </p:nvSpPr>
        <p:spPr>
          <a:xfrm>
            <a:off x="838200" y="1690689"/>
            <a:ext cx="4505696" cy="3196257"/>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r>
              <a:rPr lang="es-ES_tradnl" sz="1600" b="1" u="sng" dirty="0">
                <a:latin typeface="Arial Hebrew" pitchFamily="2" charset="-79"/>
                <a:cs typeface="Arial Hebrew" pitchFamily="2" charset="-79"/>
              </a:rPr>
              <a:t>Contrato termino indefinido</a:t>
            </a:r>
          </a:p>
          <a:p>
            <a:pPr marL="285750" indent="-285750" algn="ctr">
              <a:buFont typeface="Arial" panose="020B0604020202020204" pitchFamily="34" charset="0"/>
              <a:buChar char="•"/>
            </a:pPr>
            <a:r>
              <a:rPr lang="es-CO" sz="1600" dirty="0">
                <a:latin typeface="Arial Hebrew" pitchFamily="2" charset="-79"/>
                <a:cs typeface="Arial Hebrew" pitchFamily="2" charset="-79"/>
              </a:rPr>
              <a:t>Modalidad principal de contratación. Ideal para actividades permanentes.</a:t>
            </a:r>
          </a:p>
          <a:p>
            <a:pPr marL="285750" indent="-285750" algn="ctr">
              <a:buFont typeface="Arial" panose="020B0604020202020204" pitchFamily="34" charset="0"/>
              <a:buChar char="•"/>
            </a:pPr>
            <a:r>
              <a:rPr lang="es-CO" sz="1600" dirty="0">
                <a:latin typeface="Arial Hebrew" pitchFamily="2" charset="-79"/>
                <a:cs typeface="Arial Hebrew" pitchFamily="2" charset="-79"/>
              </a:rPr>
              <a:t>Requiere preaviso de 30 días si el empleador finaliza el contrato. </a:t>
            </a:r>
          </a:p>
          <a:p>
            <a:pPr marL="285750" indent="-285750" algn="ctr">
              <a:buFont typeface="Arial" panose="020B0604020202020204" pitchFamily="34" charset="0"/>
              <a:buChar char="•"/>
            </a:pPr>
            <a:r>
              <a:rPr lang="es-CO" sz="1600" dirty="0">
                <a:latin typeface="Arial Hebrew" pitchFamily="2" charset="-79"/>
                <a:cs typeface="Arial Hebrew" pitchFamily="2" charset="-79"/>
              </a:rPr>
              <a:t>No se permiten sanciones por falta de preaviso del trabajador.</a:t>
            </a:r>
            <a:r>
              <a:rPr lang="es-ES_tradnl" sz="1600" dirty="0">
                <a:latin typeface="Arial Hebrew" pitchFamily="2" charset="-79"/>
                <a:cs typeface="Arial Hebrew" pitchFamily="2" charset="-79"/>
              </a:rPr>
              <a:t> </a:t>
            </a:r>
          </a:p>
        </p:txBody>
      </p:sp>
      <p:sp>
        <p:nvSpPr>
          <p:cNvPr id="7" name="Rectángulo 6">
            <a:extLst>
              <a:ext uri="{FF2B5EF4-FFF2-40B4-BE49-F238E27FC236}">
                <a16:creationId xmlns:a16="http://schemas.microsoft.com/office/drawing/2014/main" id="{F90E6E57-3165-6581-682A-AF9C0CA8DDE2}"/>
              </a:ext>
            </a:extLst>
          </p:cNvPr>
          <p:cNvSpPr/>
          <p:nvPr/>
        </p:nvSpPr>
        <p:spPr>
          <a:xfrm>
            <a:off x="5486221" y="1690689"/>
            <a:ext cx="5165946" cy="3196256"/>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b="1" u="sng" dirty="0">
                <a:latin typeface="Arial Hebrew" pitchFamily="2" charset="-79"/>
                <a:cs typeface="Arial Hebrew" pitchFamily="2" charset="-79"/>
              </a:rPr>
              <a:t>Contrato termino fijo</a:t>
            </a:r>
          </a:p>
          <a:p>
            <a:pPr marL="285750" indent="-285750" algn="ctr">
              <a:buFont typeface="Arial" panose="020B0604020202020204" pitchFamily="34" charset="0"/>
              <a:buChar char="•"/>
            </a:pPr>
            <a:r>
              <a:rPr lang="es-CO" sz="1600" dirty="0">
                <a:latin typeface="Arial Hebrew" pitchFamily="2" charset="-79"/>
                <a:cs typeface="Arial Hebrew" pitchFamily="2" charset="-79"/>
              </a:rPr>
              <a:t>Máximo 4 años. </a:t>
            </a:r>
          </a:p>
          <a:p>
            <a:pPr marL="285750" indent="-285750" algn="ctr">
              <a:buFont typeface="Arial" panose="020B0604020202020204" pitchFamily="34" charset="0"/>
              <a:buChar char="•"/>
            </a:pPr>
            <a:r>
              <a:rPr lang="es-CO" sz="1600" dirty="0">
                <a:latin typeface="Arial Hebrew" pitchFamily="2" charset="-79"/>
                <a:cs typeface="Arial Hebrew" pitchFamily="2" charset="-79"/>
              </a:rPr>
              <a:t>Debe constar por escrito y justificar su necesidad. </a:t>
            </a:r>
          </a:p>
          <a:p>
            <a:pPr marL="285750" indent="-285750" algn="ctr">
              <a:buFont typeface="Arial" panose="020B0604020202020204" pitchFamily="34" charset="0"/>
              <a:buChar char="•"/>
            </a:pPr>
            <a:r>
              <a:rPr lang="es-CO" sz="1600" dirty="0">
                <a:latin typeface="Arial Hebrew" pitchFamily="2" charset="-79"/>
                <a:cs typeface="Arial Hebrew" pitchFamily="2" charset="-79"/>
              </a:rPr>
              <a:t>Si no cumple requisitos, se considera indefinido desde el inicio de la relación laboral. </a:t>
            </a:r>
            <a:endParaRPr lang="es-ES_tradnl" sz="1600" b="1" u="sng" dirty="0">
              <a:latin typeface="Arial Hebrew" pitchFamily="2" charset="-79"/>
              <a:cs typeface="Arial Hebrew" pitchFamily="2" charset="-79"/>
            </a:endParaRPr>
          </a:p>
        </p:txBody>
      </p:sp>
    </p:spTree>
    <p:extLst>
      <p:ext uri="{BB962C8B-B14F-4D97-AF65-F5344CB8AC3E}">
        <p14:creationId xmlns:p14="http://schemas.microsoft.com/office/powerpoint/2010/main" val="58009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A282D459-1165-B467-B625-DB60FABD8739}"/>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7940918E-FD9B-934F-239F-842566A385EF}"/>
              </a:ext>
            </a:extLst>
          </p:cNvPr>
          <p:cNvSpPr/>
          <p:nvPr/>
        </p:nvSpPr>
        <p:spPr>
          <a:xfrm>
            <a:off x="951093" y="1425039"/>
            <a:ext cx="4333426" cy="2850078"/>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b="1" u="sng" dirty="0">
                <a:latin typeface="Arial Hebrew" pitchFamily="2" charset="-79"/>
                <a:cs typeface="Arial Hebrew" pitchFamily="2" charset="-79"/>
              </a:rPr>
              <a:t>Contrato por obra o labor determinada </a:t>
            </a:r>
          </a:p>
          <a:p>
            <a:pPr marL="285750" indent="-285750" algn="ctr">
              <a:buFont typeface="Arial" panose="020B0604020202020204" pitchFamily="34" charset="0"/>
              <a:buChar char="•"/>
            </a:pPr>
            <a:r>
              <a:rPr lang="es-CO" sz="1600" dirty="0">
                <a:latin typeface="Arial Hebrew" pitchFamily="2" charset="-79"/>
                <a:cs typeface="Arial Hebrew" pitchFamily="2" charset="-79"/>
              </a:rPr>
              <a:t>Deberá celebrarse por escrito. </a:t>
            </a:r>
          </a:p>
          <a:p>
            <a:pPr marL="285750" indent="-285750" algn="ctr">
              <a:buFont typeface="Arial" panose="020B0604020202020204" pitchFamily="34" charset="0"/>
              <a:buChar char="•"/>
            </a:pPr>
            <a:r>
              <a:rPr lang="es-CO" sz="1600" dirty="0">
                <a:latin typeface="Arial Hebrew" pitchFamily="2" charset="-79"/>
                <a:cs typeface="Arial Hebrew" pitchFamily="2" charset="-79"/>
              </a:rPr>
              <a:t>Deberá indicarse de manera precisa la obra o labor contratada que se requiere atender. </a:t>
            </a:r>
          </a:p>
          <a:p>
            <a:pPr marL="285750" indent="-285750" algn="ctr">
              <a:buFont typeface="Arial" panose="020B0604020202020204" pitchFamily="34" charset="0"/>
              <a:buChar char="•"/>
            </a:pPr>
            <a:r>
              <a:rPr lang="es-CO" sz="1600" dirty="0">
                <a:latin typeface="Arial Hebrew" pitchFamily="2" charset="-79"/>
                <a:cs typeface="Arial Hebrew" pitchFamily="2" charset="-79"/>
              </a:rPr>
              <a:t>En caso de inobservancia o que, finalizada la obra, continue el servicio, se entenderá que el contrato será </a:t>
            </a:r>
            <a:r>
              <a:rPr lang="es-CO" sz="1600" dirty="0"/>
              <a:t>indefinido.</a:t>
            </a:r>
            <a:endParaRPr lang="es-ES_tradnl" sz="1600" b="1" u="sng" dirty="0"/>
          </a:p>
        </p:txBody>
      </p:sp>
      <p:sp>
        <p:nvSpPr>
          <p:cNvPr id="7" name="Rectángulo 6">
            <a:extLst>
              <a:ext uri="{FF2B5EF4-FFF2-40B4-BE49-F238E27FC236}">
                <a16:creationId xmlns:a16="http://schemas.microsoft.com/office/drawing/2014/main" id="{287B031E-CB90-9D95-63AF-1CB7D513E9E5}"/>
              </a:ext>
            </a:extLst>
          </p:cNvPr>
          <p:cNvSpPr/>
          <p:nvPr/>
        </p:nvSpPr>
        <p:spPr>
          <a:xfrm>
            <a:off x="5721154" y="1848351"/>
            <a:ext cx="6034211" cy="1255308"/>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b="1" u="sng" dirty="0">
                <a:latin typeface="Arial Hebrew" pitchFamily="2" charset="-79"/>
                <a:cs typeface="Arial Hebrew" pitchFamily="2" charset="-79"/>
              </a:rPr>
              <a:t>EXCEPCIONES FRENTE A ESTE CONTRATO</a:t>
            </a:r>
          </a:p>
          <a:p>
            <a:pPr algn="ctr"/>
            <a:r>
              <a:rPr lang="es-CO" sz="1600" dirty="0">
                <a:latin typeface="Arial Hebrew" pitchFamily="2" charset="-79"/>
                <a:cs typeface="Arial Hebrew" pitchFamily="2" charset="-79"/>
              </a:rPr>
              <a:t>Que se trate de una nueva y diferente obra o labor, caso en el cual se puede continuar el contrato adicionando el acuerdo en que se especifique la nueva obra o labor; o  b) liquidando el contrato anterior e iniciando uno nuevo por la nueva necesidad.</a:t>
            </a:r>
            <a:endParaRPr lang="es-ES_tradnl" sz="1600" b="1" u="sng" dirty="0">
              <a:latin typeface="Arial Hebrew" pitchFamily="2" charset="-79"/>
              <a:cs typeface="Arial Hebrew" pitchFamily="2" charset="-79"/>
            </a:endParaRPr>
          </a:p>
        </p:txBody>
      </p:sp>
      <p:sp>
        <p:nvSpPr>
          <p:cNvPr id="10" name="Rectángulo 9">
            <a:extLst>
              <a:ext uri="{FF2B5EF4-FFF2-40B4-BE49-F238E27FC236}">
                <a16:creationId xmlns:a16="http://schemas.microsoft.com/office/drawing/2014/main" id="{C78BFB1B-E58B-9CC6-97E3-9302D99CB130}"/>
              </a:ext>
            </a:extLst>
          </p:cNvPr>
          <p:cNvSpPr/>
          <p:nvPr/>
        </p:nvSpPr>
        <p:spPr>
          <a:xfrm>
            <a:off x="3117806" y="4852455"/>
            <a:ext cx="7154350" cy="1417715"/>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1" u="sng" dirty="0">
                <a:latin typeface="American Typewriter" panose="02090604020004020304" pitchFamily="18" charset="77"/>
              </a:rPr>
              <a:t>NOTA: </a:t>
            </a:r>
          </a:p>
          <a:p>
            <a:pPr algn="ctr"/>
            <a:r>
              <a:rPr lang="es-CO" sz="1400" dirty="0">
                <a:latin typeface="American Typewriter" panose="02090604020004020304" pitchFamily="18" charset="77"/>
              </a:rPr>
              <a:t>En los contratos a termino fijo y obra o labor  determinada el trabajador y la trabajadora tendrán derecho al pago de vacaciones y prestaciones sociales en proporción al tiempo laborado cualquiera que este sea</a:t>
            </a:r>
          </a:p>
          <a:p>
            <a:pPr algn="ctr"/>
            <a:endParaRPr lang="es-ES_tradnl" sz="1600" b="1" u="sng" dirty="0"/>
          </a:p>
        </p:txBody>
      </p:sp>
      <p:sp>
        <p:nvSpPr>
          <p:cNvPr id="11" name="Título 1">
            <a:extLst>
              <a:ext uri="{FF2B5EF4-FFF2-40B4-BE49-F238E27FC236}">
                <a16:creationId xmlns:a16="http://schemas.microsoft.com/office/drawing/2014/main" id="{38BE6484-C911-9B35-F871-74E11ACB12FB}"/>
              </a:ext>
            </a:extLst>
          </p:cNvPr>
          <p:cNvSpPr>
            <a:spLocks noGrp="1"/>
          </p:cNvSpPr>
          <p:nvPr>
            <p:ph type="title"/>
          </p:nvPr>
        </p:nvSpPr>
        <p:spPr>
          <a:xfrm>
            <a:off x="458191" y="424586"/>
            <a:ext cx="8377052" cy="1334428"/>
          </a:xfrm>
        </p:spPr>
        <p:txBody>
          <a:bodyPr>
            <a:normAutofit/>
          </a:bodyPr>
          <a:lstStyle/>
          <a:p>
            <a:pPr algn="ctr"/>
            <a:r>
              <a:rPr lang="es-ES_tradnl" sz="3600" dirty="0">
                <a:solidFill>
                  <a:schemeClr val="tx2">
                    <a:lumMod val="90000"/>
                    <a:lumOff val="10000"/>
                  </a:schemeClr>
                </a:solidFill>
                <a:latin typeface="American Typewriter" panose="02090604020004020304" pitchFamily="18" charset="77"/>
                <a:cs typeface="Arial Hebrew" pitchFamily="2" charset="-79"/>
              </a:rPr>
              <a:t>MODALIDADES CONTRACTUALES</a:t>
            </a:r>
          </a:p>
        </p:txBody>
      </p:sp>
    </p:spTree>
    <p:extLst>
      <p:ext uri="{BB962C8B-B14F-4D97-AF65-F5344CB8AC3E}">
        <p14:creationId xmlns:p14="http://schemas.microsoft.com/office/powerpoint/2010/main" val="397679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2196F766-27A3-9FF2-1E4D-A00EB724FB84}"/>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26FE165-5C5C-02AF-A872-FA4E359F810B}"/>
              </a:ext>
            </a:extLst>
          </p:cNvPr>
          <p:cNvSpPr>
            <a:spLocks noGrp="1"/>
          </p:cNvSpPr>
          <p:nvPr>
            <p:ph type="title"/>
          </p:nvPr>
        </p:nvSpPr>
        <p:spPr>
          <a:xfrm>
            <a:off x="838200" y="365125"/>
            <a:ext cx="7961416" cy="1325563"/>
          </a:xfrm>
        </p:spPr>
        <p:txBody>
          <a:bodyPr>
            <a:normAutofit/>
          </a:bodyPr>
          <a:lstStyle/>
          <a:p>
            <a:pPr algn="ctr"/>
            <a:r>
              <a:rPr lang="es-ES_tradnl" sz="4000" dirty="0">
                <a:solidFill>
                  <a:schemeClr val="tx2">
                    <a:lumMod val="90000"/>
                    <a:lumOff val="10000"/>
                  </a:schemeClr>
                </a:solidFill>
                <a:latin typeface="American Typewriter" panose="02090604020004020304" pitchFamily="18" charset="77"/>
              </a:rPr>
              <a:t>DEBIDO PROCESO DISCIPLINARIO</a:t>
            </a:r>
          </a:p>
        </p:txBody>
      </p:sp>
      <p:pic>
        <p:nvPicPr>
          <p:cNvPr id="5" name="Gráfico 4" descr="Gavel con relleno sólido">
            <a:extLst>
              <a:ext uri="{FF2B5EF4-FFF2-40B4-BE49-F238E27FC236}">
                <a16:creationId xmlns:a16="http://schemas.microsoft.com/office/drawing/2014/main" id="{B997D57E-3479-55B0-3053-14E81A28777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2800" y="1558808"/>
            <a:ext cx="2267604" cy="2267604"/>
          </a:xfrm>
          <a:prstGeom prst="rect">
            <a:avLst/>
          </a:prstGeom>
        </p:spPr>
      </p:pic>
      <p:sp>
        <p:nvSpPr>
          <p:cNvPr id="7" name="CuadroTexto 6">
            <a:extLst>
              <a:ext uri="{FF2B5EF4-FFF2-40B4-BE49-F238E27FC236}">
                <a16:creationId xmlns:a16="http://schemas.microsoft.com/office/drawing/2014/main" id="{0BB5AF52-33BC-3F3A-DBFB-D9AB9B36BA19}"/>
              </a:ext>
            </a:extLst>
          </p:cNvPr>
          <p:cNvSpPr txBox="1"/>
          <p:nvPr/>
        </p:nvSpPr>
        <p:spPr>
          <a:xfrm>
            <a:off x="2992900" y="1630740"/>
            <a:ext cx="7314881" cy="2862322"/>
          </a:xfrm>
          <a:prstGeom prst="rect">
            <a:avLst/>
          </a:prstGeom>
          <a:noFill/>
        </p:spPr>
        <p:txBody>
          <a:bodyPr wrap="square">
            <a:spAutoFit/>
          </a:bodyPr>
          <a:lstStyle/>
          <a:p>
            <a:r>
              <a:rPr lang="es-CO" dirty="0">
                <a:latin typeface="Arial Hebrew" pitchFamily="2" charset="-79"/>
                <a:cs typeface="Arial Hebrew" pitchFamily="2" charset="-79"/>
              </a:rPr>
              <a:t>Se establece un procedimiento para aplicar sanciones disciplinarias. El procedimiento debe cumplir con las siguientes etapas:</a:t>
            </a:r>
          </a:p>
          <a:p>
            <a:endParaRPr lang="es-CO" dirty="0">
              <a:latin typeface="Arial Hebrew" pitchFamily="2" charset="-79"/>
              <a:cs typeface="Arial Hebrew" pitchFamily="2" charset="-79"/>
            </a:endParaRPr>
          </a:p>
          <a:p>
            <a:pPr marL="285750" indent="-285750">
              <a:buFont typeface="Arial" panose="020B0604020202020204" pitchFamily="34" charset="0"/>
              <a:buChar char="•"/>
            </a:pPr>
            <a:r>
              <a:rPr lang="es-CO" dirty="0">
                <a:latin typeface="Arial Hebrew" pitchFamily="2" charset="-79"/>
                <a:cs typeface="Arial Hebrew" pitchFamily="2" charset="-79"/>
              </a:rPr>
              <a:t>Comunicación formal dirigida al trabajador. </a:t>
            </a:r>
          </a:p>
          <a:p>
            <a:pPr marL="285750" indent="-285750">
              <a:buFont typeface="Arial" panose="020B0604020202020204" pitchFamily="34" charset="0"/>
              <a:buChar char="•"/>
            </a:pPr>
            <a:r>
              <a:rPr lang="es-CO" dirty="0">
                <a:latin typeface="Arial Hebrew" pitchFamily="2" charset="-79"/>
                <a:cs typeface="Arial Hebrew" pitchFamily="2" charset="-79"/>
              </a:rPr>
              <a:t>Indicación de los hechos. </a:t>
            </a:r>
          </a:p>
          <a:p>
            <a:pPr marL="285750" indent="-285750">
              <a:buFont typeface="Arial" panose="020B0604020202020204" pitchFamily="34" charset="0"/>
              <a:buChar char="•"/>
            </a:pPr>
            <a:r>
              <a:rPr lang="es-CO" dirty="0">
                <a:latin typeface="Arial Hebrew" pitchFamily="2" charset="-79"/>
                <a:cs typeface="Arial Hebrew" pitchFamily="2" charset="-79"/>
              </a:rPr>
              <a:t>Traslado al trabajador de pruebas.</a:t>
            </a:r>
          </a:p>
          <a:p>
            <a:pPr marL="285750" indent="-285750">
              <a:buFont typeface="Arial" panose="020B0604020202020204" pitchFamily="34" charset="0"/>
              <a:buChar char="•"/>
            </a:pPr>
            <a:r>
              <a:rPr lang="es-CO" dirty="0">
                <a:latin typeface="Arial Hebrew" pitchFamily="2" charset="-79"/>
                <a:cs typeface="Arial Hebrew" pitchFamily="2" charset="-79"/>
              </a:rPr>
              <a:t>Término para manifestarse frente a los motivos del proceso. Pronunciamiento definitivo y motivado.</a:t>
            </a:r>
          </a:p>
          <a:p>
            <a:pPr marL="285750" indent="-285750">
              <a:buFont typeface="Arial" panose="020B0604020202020204" pitchFamily="34" charset="0"/>
              <a:buChar char="•"/>
            </a:pPr>
            <a:r>
              <a:rPr lang="es-CO" dirty="0">
                <a:latin typeface="Arial Hebrew" pitchFamily="2" charset="-79"/>
                <a:cs typeface="Arial Hebrew" pitchFamily="2" charset="-79"/>
              </a:rPr>
              <a:t>Imposición de sanción proporcional a los hechos.</a:t>
            </a:r>
          </a:p>
          <a:p>
            <a:pPr marL="285750" indent="-285750">
              <a:buFont typeface="Arial" panose="020B0604020202020204" pitchFamily="34" charset="0"/>
              <a:buChar char="•"/>
            </a:pPr>
            <a:r>
              <a:rPr lang="es-CO" dirty="0">
                <a:latin typeface="Arial Hebrew" pitchFamily="2" charset="-79"/>
                <a:cs typeface="Arial Hebrew" pitchFamily="2" charset="-79"/>
              </a:rPr>
              <a:t> Posibilidad del trabajador de impugnar la decisión</a:t>
            </a:r>
            <a:endParaRPr lang="es-ES_tradnl" dirty="0">
              <a:latin typeface="Arial Hebrew" pitchFamily="2" charset="-79"/>
              <a:cs typeface="Arial Hebrew" pitchFamily="2" charset="-79"/>
            </a:endParaRPr>
          </a:p>
        </p:txBody>
      </p:sp>
      <p:pic>
        <p:nvPicPr>
          <p:cNvPr id="8" name="Gráfico 7" descr="Postit Notes contorno">
            <a:extLst>
              <a:ext uri="{FF2B5EF4-FFF2-40B4-BE49-F238E27FC236}">
                <a16:creationId xmlns:a16="http://schemas.microsoft.com/office/drawing/2014/main" id="{9C84C0A7-B0CC-BD2D-39E3-388C45B37F0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970551" y="4823085"/>
            <a:ext cx="914400" cy="914400"/>
          </a:xfrm>
          <a:prstGeom prst="rect">
            <a:avLst/>
          </a:prstGeom>
        </p:spPr>
      </p:pic>
      <p:sp>
        <p:nvSpPr>
          <p:cNvPr id="10" name="CuadroTexto 9">
            <a:extLst>
              <a:ext uri="{FF2B5EF4-FFF2-40B4-BE49-F238E27FC236}">
                <a16:creationId xmlns:a16="http://schemas.microsoft.com/office/drawing/2014/main" id="{1FC13030-380D-5732-85B5-D7F683FF5BAD}"/>
              </a:ext>
            </a:extLst>
          </p:cNvPr>
          <p:cNvSpPr txBox="1"/>
          <p:nvPr/>
        </p:nvSpPr>
        <p:spPr>
          <a:xfrm>
            <a:off x="3830781" y="4912747"/>
            <a:ext cx="4530437" cy="923330"/>
          </a:xfrm>
          <a:prstGeom prst="rect">
            <a:avLst/>
          </a:prstGeom>
          <a:noFill/>
        </p:spPr>
        <p:txBody>
          <a:bodyPr wrap="square">
            <a:spAutoFit/>
          </a:bodyPr>
          <a:lstStyle/>
          <a:p>
            <a:pPr algn="just"/>
            <a:r>
              <a:rPr lang="es-ES_tradnl" dirty="0">
                <a:solidFill>
                  <a:srgbClr val="FF0000"/>
                </a:solidFill>
                <a:latin typeface="Arial Hebrew" pitchFamily="2" charset="-79"/>
                <a:cs typeface="Arial Hebrew" pitchFamily="2" charset="-79"/>
              </a:rPr>
              <a:t>Se seguirá manejando el mismo procedimiento de las clausulas 6 y 7 de la Convención Colectiva de Trabajo</a:t>
            </a:r>
          </a:p>
        </p:txBody>
      </p:sp>
      <p:sp>
        <p:nvSpPr>
          <p:cNvPr id="11" name="CuadroTexto 10">
            <a:extLst>
              <a:ext uri="{FF2B5EF4-FFF2-40B4-BE49-F238E27FC236}">
                <a16:creationId xmlns:a16="http://schemas.microsoft.com/office/drawing/2014/main" id="{3E06E157-3BA7-9906-7B8A-B4329D8805F5}"/>
              </a:ext>
            </a:extLst>
          </p:cNvPr>
          <p:cNvSpPr txBox="1"/>
          <p:nvPr/>
        </p:nvSpPr>
        <p:spPr>
          <a:xfrm>
            <a:off x="402771" y="3938368"/>
            <a:ext cx="2069432" cy="2062103"/>
          </a:xfrm>
          <a:prstGeom prst="rect">
            <a:avLst/>
          </a:prstGeom>
          <a:noFill/>
        </p:spPr>
        <p:txBody>
          <a:bodyPr wrap="square" rtlCol="0">
            <a:spAutoFit/>
          </a:bodyPr>
          <a:lstStyle/>
          <a:p>
            <a:pPr algn="just"/>
            <a:r>
              <a:rPr lang="es-CO" sz="1600" dirty="0">
                <a:latin typeface="Arial Hebrew" pitchFamily="2" charset="-79"/>
                <a:cs typeface="Arial Hebrew" pitchFamily="2" charset="-79"/>
              </a:rPr>
              <a:t>Se debe contar con ajustes empresa. razonables para garantizar la comunicación y comprensión de los trabajadores con discapacidad.</a:t>
            </a:r>
            <a:endParaRPr lang="es-ES_tradnl" sz="1600" dirty="0">
              <a:latin typeface="Arial Hebrew" pitchFamily="2" charset="-79"/>
              <a:cs typeface="Arial Hebrew" pitchFamily="2" charset="-79"/>
            </a:endParaRPr>
          </a:p>
        </p:txBody>
      </p:sp>
    </p:spTree>
    <p:extLst>
      <p:ext uri="{BB962C8B-B14F-4D97-AF65-F5344CB8AC3E}">
        <p14:creationId xmlns:p14="http://schemas.microsoft.com/office/powerpoint/2010/main" val="38581800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TotalTime>
  <Words>1403</Words>
  <Application>Microsoft Office PowerPoint</Application>
  <PresentationFormat>Panorámica</PresentationFormat>
  <Paragraphs>114</Paragraphs>
  <Slides>19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American Typewriter</vt:lpstr>
      <vt:lpstr>Apple Chancery</vt:lpstr>
      <vt:lpstr>Aptos</vt:lpstr>
      <vt:lpstr>Aptos Display</vt:lpstr>
      <vt:lpstr>Arial</vt:lpstr>
      <vt:lpstr>Arial Hebrew</vt:lpstr>
      <vt:lpstr>Ayuthaya</vt:lpstr>
      <vt:lpstr>Baguet Script</vt:lpstr>
      <vt:lpstr>Brush Script MT</vt:lpstr>
      <vt:lpstr>Tema de Office</vt:lpstr>
      <vt:lpstr>Presentación de PowerPoint</vt:lpstr>
      <vt:lpstr>REFORMA LABORAL LEY 2466 DE 2025</vt:lpstr>
      <vt:lpstr>OBJETO DE LA LEY</vt:lpstr>
      <vt:lpstr>RELACIONES QUE REGULA</vt:lpstr>
      <vt:lpstr>PRINCIPIOS RECTORES</vt:lpstr>
      <vt:lpstr>Presentación de PowerPoint</vt:lpstr>
      <vt:lpstr>MODALIDADES CONTRACTUALES</vt:lpstr>
      <vt:lpstr>MODALIDADES CONTRACTUALES</vt:lpstr>
      <vt:lpstr>DEBIDO PROCESO DISCIPLINARIO</vt:lpstr>
      <vt:lpstr>TRABAJO DIURNO Y TRABAJO NOCTURNO</vt:lpstr>
      <vt:lpstr>JORNADA MÁXIMA LEGAL</vt:lpstr>
      <vt:lpstr>MODIFICACIÓN AL RECARGO DOMINICAL Y FESTIVO</vt:lpstr>
      <vt:lpstr>IMPLEMENTACION GRADUAL DEL RECARGO DOMINICAL</vt:lpstr>
      <vt:lpstr>OBLIGACIONES ESPECIALES DEL EMPLEADOR</vt:lpstr>
      <vt:lpstr>Presentación de PowerPoint</vt:lpstr>
      <vt:lpstr>CONTRATO DE APRENDIZAJE</vt:lpstr>
      <vt:lpstr>Presentación de PowerPoint</vt:lpstr>
      <vt:lpstr>Presentación de PowerPoint</vt:lpstr>
      <vt:lpstr>DERECHOS LABORALES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Juliana Velasquez</dc:creator>
  <cp:lastModifiedBy>sindicatocencosud</cp:lastModifiedBy>
  <cp:revision>2</cp:revision>
  <dcterms:created xsi:type="dcterms:W3CDTF">2026-03-03T14:52:20Z</dcterms:created>
  <dcterms:modified xsi:type="dcterms:W3CDTF">2026-03-03T21:33:13Z</dcterms:modified>
</cp:coreProperties>
</file>